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0" r:id="rId1"/>
    <p:sldMasterId id="2147483671"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9144000" cy="5143500" type="screen16x9"/>
  <p:notesSz cx="6858000" cy="9144000"/>
  <p:embeddedFontLst>
    <p:embeddedFont>
      <p:font typeface="Lato" panose="020F0502020204030203" pitchFamily="34" charset="77"/>
      <p:regular r:id="rId31"/>
      <p:bold r:id="rId32"/>
      <p:italic r:id="rId33"/>
      <p:boldItalic r:id="rId34"/>
    </p:embeddedFont>
    <p:embeddedFont>
      <p:font typeface="Source Sans Pro" panose="020B0503030403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p:cViewPr varScale="1">
        <p:scale>
          <a:sx n="165" d="100"/>
          <a:sy n="165" d="100"/>
        </p:scale>
        <p:origin x="664"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font" Target="fonts/font5.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3.fntdata"/><Relationship Id="rId38"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bebd3e366e_2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 name="Google Shape;101;gbebd3e366e_2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bebd3e366e_2_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9" name="Google Shape;159;gbebd3e366e_2_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bebd3e366e_2_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 name="Google Shape;164;gbebd3e366e_2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a:solidFill>
                  <a:schemeClr val="dk2"/>
                </a:solidFill>
                <a:latin typeface="Lato"/>
                <a:ea typeface="Lato"/>
                <a:cs typeface="Lato"/>
                <a:sym typeface="Lato"/>
              </a:rPr>
              <a:t>When working with clients over the years in all areas of web development, digital marketing, social media consulting and business more broadly I have been struck by the one similar factor when start to work with them.</a:t>
            </a:r>
            <a:endParaRPr sz="1800">
              <a:solidFill>
                <a:schemeClr val="dk2"/>
              </a:solidFill>
              <a:latin typeface="Lato"/>
              <a:ea typeface="Lato"/>
              <a:cs typeface="Lato"/>
              <a:sym typeface="Lato"/>
            </a:endParaRPr>
          </a:p>
          <a:p>
            <a:pPr marL="0" lvl="0" indent="0" algn="l" rtl="0">
              <a:lnSpc>
                <a:spcPct val="115000"/>
              </a:lnSpc>
              <a:spcBef>
                <a:spcPts val="1600"/>
              </a:spcBef>
              <a:spcAft>
                <a:spcPts val="0"/>
              </a:spcAft>
              <a:buSzPts val="1400"/>
              <a:buNone/>
            </a:pPr>
            <a:r>
              <a:rPr lang="en" sz="1800">
                <a:solidFill>
                  <a:schemeClr val="dk2"/>
                </a:solidFill>
                <a:latin typeface="Lato"/>
                <a:ea typeface="Lato"/>
                <a:cs typeface="Lato"/>
                <a:sym typeface="Lato"/>
              </a:rPr>
              <a:t>The lack of clear business goals framing the digital activities that they want to participate in. We have learnt over the years, that the number one reason for failure in say web site launches, social media activities, online marketing etc has been the </a:t>
            </a:r>
            <a:endParaRPr sz="1800">
              <a:solidFill>
                <a:schemeClr val="dk2"/>
              </a:solidFill>
              <a:latin typeface="Lato"/>
              <a:ea typeface="Lato"/>
              <a:cs typeface="Lato"/>
              <a:sym typeface="Lato"/>
            </a:endParaRPr>
          </a:p>
          <a:p>
            <a:pPr marL="0" lvl="0" indent="0" algn="l" rtl="0">
              <a:lnSpc>
                <a:spcPct val="115000"/>
              </a:lnSpc>
              <a:spcBef>
                <a:spcPts val="1600"/>
              </a:spcBef>
              <a:spcAft>
                <a:spcPts val="1600"/>
              </a:spcAft>
              <a:buSzPts val="1400"/>
              <a:buNone/>
            </a:pPr>
            <a:r>
              <a:rPr lang="en" sz="1800">
                <a:solidFill>
                  <a:schemeClr val="dk2"/>
                </a:solidFill>
                <a:latin typeface="Lato"/>
                <a:ea typeface="Lato"/>
                <a:cs typeface="Lato"/>
                <a:sym typeface="Lato"/>
              </a:rPr>
              <a:t>Disconnection between Business Goals and Digital Business Goals - ie Digital Strategy</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e2dd6a13f1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0" name="Google Shape;170;ge2dd6a13f1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bebd3e366e_2_1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bebd3e366e_2_1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a:solidFill>
                  <a:schemeClr val="dk2"/>
                </a:solidFill>
                <a:latin typeface="Lato"/>
                <a:ea typeface="Lato"/>
                <a:cs typeface="Lato"/>
                <a:sym typeface="Lato"/>
              </a:rPr>
              <a:t>When working with clients over the years in all areas of web development, digital marketing, social media consulting and business more broadly I have been struck by the one similar factor when start to work with them.</a:t>
            </a:r>
            <a:endParaRPr sz="1800">
              <a:solidFill>
                <a:schemeClr val="dk2"/>
              </a:solidFill>
              <a:latin typeface="Lato"/>
              <a:ea typeface="Lato"/>
              <a:cs typeface="Lato"/>
              <a:sym typeface="Lato"/>
            </a:endParaRPr>
          </a:p>
          <a:p>
            <a:pPr marL="0" lvl="0" indent="0" algn="l" rtl="0">
              <a:lnSpc>
                <a:spcPct val="115000"/>
              </a:lnSpc>
              <a:spcBef>
                <a:spcPts val="1600"/>
              </a:spcBef>
              <a:spcAft>
                <a:spcPts val="0"/>
              </a:spcAft>
              <a:buSzPts val="1400"/>
              <a:buNone/>
            </a:pPr>
            <a:r>
              <a:rPr lang="en" sz="1800">
                <a:solidFill>
                  <a:schemeClr val="dk2"/>
                </a:solidFill>
                <a:latin typeface="Lato"/>
                <a:ea typeface="Lato"/>
                <a:cs typeface="Lato"/>
                <a:sym typeface="Lato"/>
              </a:rPr>
              <a:t>The lack of clear business goals framing the digital activities that they want to participate in. We have learnt over the years, that the number one reason for failure in say web site launches, social media activities, online marketing etc has been the </a:t>
            </a:r>
            <a:endParaRPr sz="1800">
              <a:solidFill>
                <a:schemeClr val="dk2"/>
              </a:solidFill>
              <a:latin typeface="Lato"/>
              <a:ea typeface="Lato"/>
              <a:cs typeface="Lato"/>
              <a:sym typeface="Lato"/>
            </a:endParaRPr>
          </a:p>
          <a:p>
            <a:pPr marL="0" lvl="0" indent="0" algn="l" rtl="0">
              <a:lnSpc>
                <a:spcPct val="115000"/>
              </a:lnSpc>
              <a:spcBef>
                <a:spcPts val="1600"/>
              </a:spcBef>
              <a:spcAft>
                <a:spcPts val="1600"/>
              </a:spcAft>
              <a:buSzPts val="1400"/>
              <a:buNone/>
            </a:pPr>
            <a:r>
              <a:rPr lang="en" sz="1800">
                <a:solidFill>
                  <a:schemeClr val="dk2"/>
                </a:solidFill>
                <a:latin typeface="Lato"/>
                <a:ea typeface="Lato"/>
                <a:cs typeface="Lato"/>
                <a:sym typeface="Lato"/>
              </a:rPr>
              <a:t>Disconnection between Business Goals and Digital Business Goals - ie Digital Strategy</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e2dd6a13f1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ge2dd6a13f1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a:solidFill>
                  <a:schemeClr val="dk2"/>
                </a:solidFill>
                <a:latin typeface="Lato"/>
                <a:ea typeface="Lato"/>
                <a:cs typeface="Lato"/>
                <a:sym typeface="Lato"/>
              </a:rPr>
              <a:t>When working with clients over the years in all areas of web development, digital marketing, social media consulting and business more broadly I have been struck by the one similar factor when start to work with them.</a:t>
            </a:r>
            <a:endParaRPr sz="1800">
              <a:solidFill>
                <a:schemeClr val="dk2"/>
              </a:solidFill>
              <a:latin typeface="Lato"/>
              <a:ea typeface="Lato"/>
              <a:cs typeface="Lato"/>
              <a:sym typeface="Lato"/>
            </a:endParaRPr>
          </a:p>
          <a:p>
            <a:pPr marL="0" lvl="0" indent="0" algn="l" rtl="0">
              <a:lnSpc>
                <a:spcPct val="115000"/>
              </a:lnSpc>
              <a:spcBef>
                <a:spcPts val="1600"/>
              </a:spcBef>
              <a:spcAft>
                <a:spcPts val="0"/>
              </a:spcAft>
              <a:buSzPts val="1400"/>
              <a:buNone/>
            </a:pPr>
            <a:r>
              <a:rPr lang="en" sz="1800">
                <a:solidFill>
                  <a:schemeClr val="dk2"/>
                </a:solidFill>
                <a:latin typeface="Lato"/>
                <a:ea typeface="Lato"/>
                <a:cs typeface="Lato"/>
                <a:sym typeface="Lato"/>
              </a:rPr>
              <a:t>The lack of clear business goals framing the digital activities that they want to participate in. We have learnt over the years, that the number one reason for failure in say web site launches, social media activities, online marketing etc has been the </a:t>
            </a:r>
            <a:endParaRPr sz="1800">
              <a:solidFill>
                <a:schemeClr val="dk2"/>
              </a:solidFill>
              <a:latin typeface="Lato"/>
              <a:ea typeface="Lato"/>
              <a:cs typeface="Lato"/>
              <a:sym typeface="Lato"/>
            </a:endParaRPr>
          </a:p>
          <a:p>
            <a:pPr marL="0" lvl="0" indent="0" algn="l" rtl="0">
              <a:lnSpc>
                <a:spcPct val="115000"/>
              </a:lnSpc>
              <a:spcBef>
                <a:spcPts val="1600"/>
              </a:spcBef>
              <a:spcAft>
                <a:spcPts val="1600"/>
              </a:spcAft>
              <a:buSzPts val="1400"/>
              <a:buNone/>
            </a:pPr>
            <a:r>
              <a:rPr lang="en" sz="1800">
                <a:solidFill>
                  <a:schemeClr val="dk2"/>
                </a:solidFill>
                <a:latin typeface="Lato"/>
                <a:ea typeface="Lato"/>
                <a:cs typeface="Lato"/>
                <a:sym typeface="Lato"/>
              </a:rPr>
              <a:t>Disconnection between Business Goals and Digital Business Goals - ie Digital Strategy</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bebd3e366e_2_1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 name="Google Shape;193;gbebd3e366e_2_1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bebd3e366e_2_1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8" name="Google Shape;198;gbebd3e366e_2_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a:solidFill>
                  <a:schemeClr val="dk2"/>
                </a:solidFill>
                <a:latin typeface="Lato"/>
                <a:ea typeface="Lato"/>
                <a:cs typeface="Lato"/>
                <a:sym typeface="Lato"/>
              </a:rPr>
              <a:t>When working with clients over the years in all areas of web development, digital marketing, social media consulting and business more broadly I have been struck by the one similar factor when start to work with them.</a:t>
            </a:r>
            <a:endParaRPr sz="1800">
              <a:solidFill>
                <a:schemeClr val="dk2"/>
              </a:solidFill>
              <a:latin typeface="Lato"/>
              <a:ea typeface="Lato"/>
              <a:cs typeface="Lato"/>
              <a:sym typeface="Lato"/>
            </a:endParaRPr>
          </a:p>
          <a:p>
            <a:pPr marL="0" lvl="0" indent="0" algn="l" rtl="0">
              <a:lnSpc>
                <a:spcPct val="115000"/>
              </a:lnSpc>
              <a:spcBef>
                <a:spcPts val="1600"/>
              </a:spcBef>
              <a:spcAft>
                <a:spcPts val="0"/>
              </a:spcAft>
              <a:buSzPts val="1400"/>
              <a:buNone/>
            </a:pPr>
            <a:r>
              <a:rPr lang="en" sz="1800">
                <a:solidFill>
                  <a:schemeClr val="dk2"/>
                </a:solidFill>
                <a:latin typeface="Lato"/>
                <a:ea typeface="Lato"/>
                <a:cs typeface="Lato"/>
                <a:sym typeface="Lato"/>
              </a:rPr>
              <a:t>The lack of clear business goals framing the digital activities that they want to participate in. We have learnt over the years, that the number one reason for failure in say web site launches, social media activities, online marketing etc has been the </a:t>
            </a:r>
            <a:endParaRPr sz="1800">
              <a:solidFill>
                <a:schemeClr val="dk2"/>
              </a:solidFill>
              <a:latin typeface="Lato"/>
              <a:ea typeface="Lato"/>
              <a:cs typeface="Lato"/>
              <a:sym typeface="Lato"/>
            </a:endParaRPr>
          </a:p>
          <a:p>
            <a:pPr marL="0" lvl="0" indent="0" algn="l" rtl="0">
              <a:lnSpc>
                <a:spcPct val="115000"/>
              </a:lnSpc>
              <a:spcBef>
                <a:spcPts val="1600"/>
              </a:spcBef>
              <a:spcAft>
                <a:spcPts val="1600"/>
              </a:spcAft>
              <a:buSzPts val="1400"/>
              <a:buNone/>
            </a:pPr>
            <a:r>
              <a:rPr lang="en" sz="1800">
                <a:solidFill>
                  <a:schemeClr val="dk2"/>
                </a:solidFill>
                <a:latin typeface="Lato"/>
                <a:ea typeface="Lato"/>
                <a:cs typeface="Lato"/>
                <a:sym typeface="Lato"/>
              </a:rPr>
              <a:t>Disconnection between Business Goals and Digital Business Goals - ie Digital Strategy</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bebd3e366e_2_168: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gbebd3e366e_2_1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bebd3e366e_2_173: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gbebd3e366e_2_1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bebd3e366e_2_178: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gbebd3e366e_2_1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bebd3e366e_2_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 name="Google Shape;109;gbebd3e366e_2_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bebd3e366e_2_183: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gbebd3e366e_2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bebd3e366e_2_1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gbebd3e366e_2_1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a:solidFill>
                  <a:schemeClr val="dk2"/>
                </a:solidFill>
                <a:latin typeface="Lato"/>
                <a:ea typeface="Lato"/>
                <a:cs typeface="Lato"/>
                <a:sym typeface="Lato"/>
              </a:rPr>
              <a:t>When working with clients over the years in all areas of web development, digital marketing, social media consulting and business more broadly I have been struck by the one similar factor when start to work with them.</a:t>
            </a:r>
            <a:endParaRPr sz="1800">
              <a:solidFill>
                <a:schemeClr val="dk2"/>
              </a:solidFill>
              <a:latin typeface="Lato"/>
              <a:ea typeface="Lato"/>
              <a:cs typeface="Lato"/>
              <a:sym typeface="Lato"/>
            </a:endParaRPr>
          </a:p>
          <a:p>
            <a:pPr marL="0" lvl="0" indent="0" algn="l" rtl="0">
              <a:lnSpc>
                <a:spcPct val="115000"/>
              </a:lnSpc>
              <a:spcBef>
                <a:spcPts val="1600"/>
              </a:spcBef>
              <a:spcAft>
                <a:spcPts val="0"/>
              </a:spcAft>
              <a:buSzPts val="1400"/>
              <a:buNone/>
            </a:pPr>
            <a:r>
              <a:rPr lang="en" sz="1800">
                <a:solidFill>
                  <a:schemeClr val="dk2"/>
                </a:solidFill>
                <a:latin typeface="Lato"/>
                <a:ea typeface="Lato"/>
                <a:cs typeface="Lato"/>
                <a:sym typeface="Lato"/>
              </a:rPr>
              <a:t>The lack of clear business goals framing the digital activities that they want to participate in. We have learnt over the years, that the number one reason for failure in say web site launches, social media activities, online marketing etc has been the </a:t>
            </a:r>
            <a:endParaRPr sz="1800">
              <a:solidFill>
                <a:schemeClr val="dk2"/>
              </a:solidFill>
              <a:latin typeface="Lato"/>
              <a:ea typeface="Lato"/>
              <a:cs typeface="Lato"/>
              <a:sym typeface="Lato"/>
            </a:endParaRPr>
          </a:p>
          <a:p>
            <a:pPr marL="0" lvl="0" indent="0" algn="l" rtl="0">
              <a:lnSpc>
                <a:spcPct val="115000"/>
              </a:lnSpc>
              <a:spcBef>
                <a:spcPts val="1600"/>
              </a:spcBef>
              <a:spcAft>
                <a:spcPts val="1600"/>
              </a:spcAft>
              <a:buSzPts val="1400"/>
              <a:buNone/>
            </a:pPr>
            <a:r>
              <a:rPr lang="en" sz="1800">
                <a:solidFill>
                  <a:schemeClr val="dk2"/>
                </a:solidFill>
                <a:latin typeface="Lato"/>
                <a:ea typeface="Lato"/>
                <a:cs typeface="Lato"/>
                <a:sym typeface="Lato"/>
              </a:rPr>
              <a:t>Disconnection between Business Goals and Digital Business Goals - ie Digital Strategy</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e2dd6a13f1_0_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ge2dd6a13f1_0_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a:solidFill>
                  <a:schemeClr val="dk2"/>
                </a:solidFill>
                <a:latin typeface="Lato"/>
                <a:ea typeface="Lato"/>
                <a:cs typeface="Lato"/>
                <a:sym typeface="Lato"/>
              </a:rPr>
              <a:t>When working with clients over the years in all areas of web development, digital marketing, social media consulting and business more broadly I have been struck by the one similar factor when start to work with them.</a:t>
            </a:r>
            <a:endParaRPr sz="1800">
              <a:solidFill>
                <a:schemeClr val="dk2"/>
              </a:solidFill>
              <a:latin typeface="Lato"/>
              <a:ea typeface="Lato"/>
              <a:cs typeface="Lato"/>
              <a:sym typeface="Lato"/>
            </a:endParaRPr>
          </a:p>
          <a:p>
            <a:pPr marL="0" lvl="0" indent="0" algn="l" rtl="0">
              <a:lnSpc>
                <a:spcPct val="115000"/>
              </a:lnSpc>
              <a:spcBef>
                <a:spcPts val="1600"/>
              </a:spcBef>
              <a:spcAft>
                <a:spcPts val="0"/>
              </a:spcAft>
              <a:buSzPts val="1400"/>
              <a:buNone/>
            </a:pPr>
            <a:r>
              <a:rPr lang="en" sz="1800">
                <a:solidFill>
                  <a:schemeClr val="dk2"/>
                </a:solidFill>
                <a:latin typeface="Lato"/>
                <a:ea typeface="Lato"/>
                <a:cs typeface="Lato"/>
                <a:sym typeface="Lato"/>
              </a:rPr>
              <a:t>The lack of clear business goals framing the digital activities that they want to participate in. We have learnt over the years, that the number one reason for failure in say web site launches, social media activities, online marketing etc has been the </a:t>
            </a:r>
            <a:endParaRPr sz="1800">
              <a:solidFill>
                <a:schemeClr val="dk2"/>
              </a:solidFill>
              <a:latin typeface="Lato"/>
              <a:ea typeface="Lato"/>
              <a:cs typeface="Lato"/>
              <a:sym typeface="Lato"/>
            </a:endParaRPr>
          </a:p>
          <a:p>
            <a:pPr marL="0" lvl="0" indent="0" algn="l" rtl="0">
              <a:lnSpc>
                <a:spcPct val="115000"/>
              </a:lnSpc>
              <a:spcBef>
                <a:spcPts val="1600"/>
              </a:spcBef>
              <a:spcAft>
                <a:spcPts val="1600"/>
              </a:spcAft>
              <a:buSzPts val="1400"/>
              <a:buNone/>
            </a:pPr>
            <a:r>
              <a:rPr lang="en" sz="1800">
                <a:solidFill>
                  <a:schemeClr val="dk2"/>
                </a:solidFill>
                <a:latin typeface="Lato"/>
                <a:ea typeface="Lato"/>
                <a:cs typeface="Lato"/>
                <a:sym typeface="Lato"/>
              </a:rPr>
              <a:t>Disconnection between Business Goals and Digital Business Goals - ie Digital Strategy</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e2dd6a13f1_0_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2" name="Google Shape;242;ge2dd6a13f1_0_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e2dd6a13f1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7" name="Google Shape;247;ge2dd6a13f1_0_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a:solidFill>
                  <a:schemeClr val="dk2"/>
                </a:solidFill>
                <a:latin typeface="Lato"/>
                <a:ea typeface="Lato"/>
                <a:cs typeface="Lato"/>
                <a:sym typeface="Lato"/>
              </a:rPr>
              <a:t>When working with clients over the years in all areas of web development, digital marketing, social media consulting and business more broadly I have been struck by the one similar factor when start to work with them.</a:t>
            </a:r>
            <a:endParaRPr sz="1800">
              <a:solidFill>
                <a:schemeClr val="dk2"/>
              </a:solidFill>
              <a:latin typeface="Lato"/>
              <a:ea typeface="Lato"/>
              <a:cs typeface="Lato"/>
              <a:sym typeface="Lato"/>
            </a:endParaRPr>
          </a:p>
          <a:p>
            <a:pPr marL="0" lvl="0" indent="0" algn="l" rtl="0">
              <a:lnSpc>
                <a:spcPct val="115000"/>
              </a:lnSpc>
              <a:spcBef>
                <a:spcPts val="1600"/>
              </a:spcBef>
              <a:spcAft>
                <a:spcPts val="0"/>
              </a:spcAft>
              <a:buSzPts val="1400"/>
              <a:buNone/>
            </a:pPr>
            <a:r>
              <a:rPr lang="en" sz="1800">
                <a:solidFill>
                  <a:schemeClr val="dk2"/>
                </a:solidFill>
                <a:latin typeface="Lato"/>
                <a:ea typeface="Lato"/>
                <a:cs typeface="Lato"/>
                <a:sym typeface="Lato"/>
              </a:rPr>
              <a:t>The lack of clear business goals framing the digital activities that they want to participate in. We have learnt over the years, that the number one reason for failure in say web site launches, social media activities, online marketing etc has been the </a:t>
            </a:r>
            <a:endParaRPr sz="1800">
              <a:solidFill>
                <a:schemeClr val="dk2"/>
              </a:solidFill>
              <a:latin typeface="Lato"/>
              <a:ea typeface="Lato"/>
              <a:cs typeface="Lato"/>
              <a:sym typeface="Lato"/>
            </a:endParaRPr>
          </a:p>
          <a:p>
            <a:pPr marL="0" lvl="0" indent="0" algn="l" rtl="0">
              <a:lnSpc>
                <a:spcPct val="115000"/>
              </a:lnSpc>
              <a:spcBef>
                <a:spcPts val="1600"/>
              </a:spcBef>
              <a:spcAft>
                <a:spcPts val="1600"/>
              </a:spcAft>
              <a:buSzPts val="1400"/>
              <a:buNone/>
            </a:pPr>
            <a:r>
              <a:rPr lang="en" sz="1800">
                <a:solidFill>
                  <a:schemeClr val="dk2"/>
                </a:solidFill>
                <a:latin typeface="Lato"/>
                <a:ea typeface="Lato"/>
                <a:cs typeface="Lato"/>
                <a:sym typeface="Lato"/>
              </a:rPr>
              <a:t>Disconnection between Business Goals and Digital Business Goals - ie Digital Strategy</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e2dd6a13f1_0_65: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ge2dd6a13f1_0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e2dd6a13f1_0_81: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ge2dd6a13f1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e2dd6a13f1_0_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ge2dd6a13f1_0_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bebd3e366e_2_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 name="Google Shape;116;gbebd3e366e_2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bebd3e366e_2_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2" name="Google Shape;122;gbebd3e366e_2_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bebd3e366e_2_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gbebd3e366e_2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a:solidFill>
                  <a:schemeClr val="dk2"/>
                </a:solidFill>
                <a:latin typeface="Lato"/>
                <a:ea typeface="Lato"/>
                <a:cs typeface="Lato"/>
                <a:sym typeface="Lato"/>
              </a:rPr>
              <a:t>When working with clients over the years in all areas of web development, digital marketing, social media consulting and business more broadly I have been struck by the one similar factor when start to work with them.</a:t>
            </a:r>
            <a:endParaRPr sz="1800">
              <a:solidFill>
                <a:schemeClr val="dk2"/>
              </a:solidFill>
              <a:latin typeface="Lato"/>
              <a:ea typeface="Lato"/>
              <a:cs typeface="Lato"/>
              <a:sym typeface="Lato"/>
            </a:endParaRPr>
          </a:p>
          <a:p>
            <a:pPr marL="0" lvl="0" indent="0" algn="l" rtl="0">
              <a:lnSpc>
                <a:spcPct val="115000"/>
              </a:lnSpc>
              <a:spcBef>
                <a:spcPts val="1600"/>
              </a:spcBef>
              <a:spcAft>
                <a:spcPts val="0"/>
              </a:spcAft>
              <a:buSzPts val="1400"/>
              <a:buNone/>
            </a:pPr>
            <a:r>
              <a:rPr lang="en" sz="1800">
                <a:solidFill>
                  <a:schemeClr val="dk2"/>
                </a:solidFill>
                <a:latin typeface="Lato"/>
                <a:ea typeface="Lato"/>
                <a:cs typeface="Lato"/>
                <a:sym typeface="Lato"/>
              </a:rPr>
              <a:t>The lack of clear business goals framing the digital activities that they want to participate in. We have learnt over the years, that the number one reason for failure in say web site launches, social media activities, online marketing etc has been the </a:t>
            </a:r>
            <a:endParaRPr sz="1800">
              <a:solidFill>
                <a:schemeClr val="dk2"/>
              </a:solidFill>
              <a:latin typeface="Lato"/>
              <a:ea typeface="Lato"/>
              <a:cs typeface="Lato"/>
              <a:sym typeface="Lato"/>
            </a:endParaRPr>
          </a:p>
          <a:p>
            <a:pPr marL="0" lvl="0" indent="0" algn="l" rtl="0">
              <a:lnSpc>
                <a:spcPct val="115000"/>
              </a:lnSpc>
              <a:spcBef>
                <a:spcPts val="1600"/>
              </a:spcBef>
              <a:spcAft>
                <a:spcPts val="1600"/>
              </a:spcAft>
              <a:buSzPts val="1400"/>
              <a:buNone/>
            </a:pPr>
            <a:r>
              <a:rPr lang="en" sz="1800">
                <a:solidFill>
                  <a:schemeClr val="dk2"/>
                </a:solidFill>
                <a:latin typeface="Lato"/>
                <a:ea typeface="Lato"/>
                <a:cs typeface="Lato"/>
                <a:sym typeface="Lato"/>
              </a:rPr>
              <a:t>Disconnection between Business Goals and Digital Business Goals - ie Digital Strategy</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e2dd6a13f1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ge2dd6a13f1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a:solidFill>
                  <a:schemeClr val="dk2"/>
                </a:solidFill>
                <a:latin typeface="Lato"/>
                <a:ea typeface="Lato"/>
                <a:cs typeface="Lato"/>
                <a:sym typeface="Lato"/>
              </a:rPr>
              <a:t>When working with clients over the years in all areas of web development, digital marketing, social media consulting and business more broadly I have been struck by the one similar factor when start to work with them.</a:t>
            </a:r>
            <a:endParaRPr sz="1800">
              <a:solidFill>
                <a:schemeClr val="dk2"/>
              </a:solidFill>
              <a:latin typeface="Lato"/>
              <a:ea typeface="Lato"/>
              <a:cs typeface="Lato"/>
              <a:sym typeface="Lato"/>
            </a:endParaRPr>
          </a:p>
          <a:p>
            <a:pPr marL="0" lvl="0" indent="0" algn="l" rtl="0">
              <a:lnSpc>
                <a:spcPct val="115000"/>
              </a:lnSpc>
              <a:spcBef>
                <a:spcPts val="1600"/>
              </a:spcBef>
              <a:spcAft>
                <a:spcPts val="0"/>
              </a:spcAft>
              <a:buSzPts val="1400"/>
              <a:buNone/>
            </a:pPr>
            <a:r>
              <a:rPr lang="en" sz="1800">
                <a:solidFill>
                  <a:schemeClr val="dk2"/>
                </a:solidFill>
                <a:latin typeface="Lato"/>
                <a:ea typeface="Lato"/>
                <a:cs typeface="Lato"/>
                <a:sym typeface="Lato"/>
              </a:rPr>
              <a:t>The lack of clear business goals framing the digital activities that they want to participate in. We have learnt over the years, that the number one reason for failure in say web site launches, social media activities, online marketing etc has been the </a:t>
            </a:r>
            <a:endParaRPr sz="1800">
              <a:solidFill>
                <a:schemeClr val="dk2"/>
              </a:solidFill>
              <a:latin typeface="Lato"/>
              <a:ea typeface="Lato"/>
              <a:cs typeface="Lato"/>
              <a:sym typeface="Lato"/>
            </a:endParaRPr>
          </a:p>
          <a:p>
            <a:pPr marL="0" lvl="0" indent="0" algn="l" rtl="0">
              <a:lnSpc>
                <a:spcPct val="115000"/>
              </a:lnSpc>
              <a:spcBef>
                <a:spcPts val="1600"/>
              </a:spcBef>
              <a:spcAft>
                <a:spcPts val="1600"/>
              </a:spcAft>
              <a:buSzPts val="1400"/>
              <a:buNone/>
            </a:pPr>
            <a:r>
              <a:rPr lang="en" sz="1800">
                <a:solidFill>
                  <a:schemeClr val="dk2"/>
                </a:solidFill>
                <a:latin typeface="Lato"/>
                <a:ea typeface="Lato"/>
                <a:cs typeface="Lato"/>
                <a:sym typeface="Lato"/>
              </a:rPr>
              <a:t>Disconnection between Business Goals and Digital Business Goals - ie Digital Strategy</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e2dd6a13f1_0_42: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ge2dd6a13f1_0_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bebd3e366e_2_80: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7" name="Google Shape;147;gbebd3e366e_2_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e2dd6a13f1_0_12: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ge2dd6a13f1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p:nvPr/>
        </p:nvSpPr>
        <p:spPr>
          <a:xfrm>
            <a:off x="80700" y="2651100"/>
            <a:ext cx="8982600" cy="2411700"/>
          </a:xfrm>
          <a:prstGeom prst="rect">
            <a:avLst/>
          </a:prstGeom>
          <a:solidFill>
            <a:srgbClr val="5E0D8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14"/>
          <p:cNvSpPr txBox="1">
            <a:spLocks noGrp="1"/>
          </p:cNvSpPr>
          <p:nvPr>
            <p:ph type="ctrTitle"/>
          </p:nvPr>
        </p:nvSpPr>
        <p:spPr>
          <a:xfrm>
            <a:off x="485875" y="264475"/>
            <a:ext cx="8183700" cy="147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57" name="Google Shape;57;p14"/>
          <p:cNvSpPr txBox="1">
            <a:spLocks noGrp="1"/>
          </p:cNvSpPr>
          <p:nvPr>
            <p:ph type="subTitle" idx="1"/>
          </p:nvPr>
        </p:nvSpPr>
        <p:spPr>
          <a:xfrm>
            <a:off x="485875" y="1738075"/>
            <a:ext cx="8183700" cy="861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8" name="Google Shape;58;p14"/>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15"/>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rgbClr val="5E0D8B"/>
        </a:solidFill>
        <a:effectLst/>
      </p:bgPr>
    </p:bg>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490250" y="526350"/>
            <a:ext cx="56040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a:endParaRPr/>
          </a:p>
        </p:txBody>
      </p:sp>
      <p:sp>
        <p:nvSpPr>
          <p:cNvPr id="63" name="Google Shape;63;p16"/>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4"/>
        <p:cNvGrpSpPr/>
        <p:nvPr/>
      </p:nvGrpSpPr>
      <p:grpSpPr>
        <a:xfrm>
          <a:off x="0" y="0"/>
          <a:ext cx="0" cy="0"/>
          <a:chOff x="0" y="0"/>
          <a:chExt cx="0" cy="0"/>
        </a:xfrm>
      </p:grpSpPr>
      <p:sp>
        <p:nvSpPr>
          <p:cNvPr id="65" name="Google Shape;65;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66" name="Google Shape;66;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67" name="Google Shape;67;p17"/>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8"/>
        <p:cNvGrpSpPr/>
        <p:nvPr/>
      </p:nvGrpSpPr>
      <p:grpSpPr>
        <a:xfrm>
          <a:off x="0" y="0"/>
          <a:ext cx="0" cy="0"/>
          <a:chOff x="0" y="0"/>
          <a:chExt cx="0" cy="0"/>
        </a:xfrm>
      </p:grpSpPr>
      <p:sp>
        <p:nvSpPr>
          <p:cNvPr id="69" name="Google Shape;69;p18"/>
          <p:cNvSpPr/>
          <p:nvPr/>
        </p:nvSpPr>
        <p:spPr>
          <a:xfrm>
            <a:off x="4636800" y="80700"/>
            <a:ext cx="4426500" cy="4982100"/>
          </a:xfrm>
          <a:prstGeom prst="rect">
            <a:avLst/>
          </a:prstGeom>
          <a:solidFill>
            <a:srgbClr val="5E0D8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p18"/>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71" name="Google Shape;71;p18"/>
          <p:cNvSpPr txBox="1">
            <a:spLocks noGrp="1"/>
          </p:cNvSpPr>
          <p:nvPr>
            <p:ph type="title"/>
          </p:nvPr>
        </p:nvSpPr>
        <p:spPr>
          <a:xfrm>
            <a:off x="265500" y="1181700"/>
            <a:ext cx="4045200" cy="1533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3800"/>
              <a:buNone/>
              <a:defRPr sz="3800"/>
            </a:lvl1pPr>
            <a:lvl2pPr lvl="1" algn="ctr">
              <a:lnSpc>
                <a:spcPct val="100000"/>
              </a:lnSpc>
              <a:spcBef>
                <a:spcPts val="0"/>
              </a:spcBef>
              <a:spcAft>
                <a:spcPts val="0"/>
              </a:spcAft>
              <a:buSzPts val="3800"/>
              <a:buNone/>
              <a:defRPr sz="3800"/>
            </a:lvl2pPr>
            <a:lvl3pPr lvl="2" algn="ctr">
              <a:lnSpc>
                <a:spcPct val="100000"/>
              </a:lnSpc>
              <a:spcBef>
                <a:spcPts val="0"/>
              </a:spcBef>
              <a:spcAft>
                <a:spcPts val="0"/>
              </a:spcAft>
              <a:buSzPts val="3800"/>
              <a:buNone/>
              <a:defRPr sz="3800"/>
            </a:lvl3pPr>
            <a:lvl4pPr lvl="3" algn="ctr">
              <a:lnSpc>
                <a:spcPct val="100000"/>
              </a:lnSpc>
              <a:spcBef>
                <a:spcPts val="0"/>
              </a:spcBef>
              <a:spcAft>
                <a:spcPts val="0"/>
              </a:spcAft>
              <a:buSzPts val="3800"/>
              <a:buNone/>
              <a:defRPr sz="3800"/>
            </a:lvl4pPr>
            <a:lvl5pPr lvl="4" algn="ctr">
              <a:lnSpc>
                <a:spcPct val="100000"/>
              </a:lnSpc>
              <a:spcBef>
                <a:spcPts val="0"/>
              </a:spcBef>
              <a:spcAft>
                <a:spcPts val="0"/>
              </a:spcAft>
              <a:buSzPts val="3800"/>
              <a:buNone/>
              <a:defRPr sz="3800"/>
            </a:lvl5pPr>
            <a:lvl6pPr lvl="5" algn="ctr">
              <a:lnSpc>
                <a:spcPct val="100000"/>
              </a:lnSpc>
              <a:spcBef>
                <a:spcPts val="0"/>
              </a:spcBef>
              <a:spcAft>
                <a:spcPts val="0"/>
              </a:spcAft>
              <a:buSzPts val="3800"/>
              <a:buNone/>
              <a:defRPr sz="3800"/>
            </a:lvl6pPr>
            <a:lvl7pPr lvl="6" algn="ctr">
              <a:lnSpc>
                <a:spcPct val="100000"/>
              </a:lnSpc>
              <a:spcBef>
                <a:spcPts val="0"/>
              </a:spcBef>
              <a:spcAft>
                <a:spcPts val="0"/>
              </a:spcAft>
              <a:buSzPts val="3800"/>
              <a:buNone/>
              <a:defRPr sz="3800"/>
            </a:lvl7pPr>
            <a:lvl8pPr lvl="7" algn="ctr">
              <a:lnSpc>
                <a:spcPct val="100000"/>
              </a:lnSpc>
              <a:spcBef>
                <a:spcPts val="0"/>
              </a:spcBef>
              <a:spcAft>
                <a:spcPts val="0"/>
              </a:spcAft>
              <a:buSzPts val="3800"/>
              <a:buNone/>
              <a:defRPr sz="3800"/>
            </a:lvl8pPr>
            <a:lvl9pPr lvl="8" algn="ctr">
              <a:lnSpc>
                <a:spcPct val="100000"/>
              </a:lnSpc>
              <a:spcBef>
                <a:spcPts val="0"/>
              </a:spcBef>
              <a:spcAft>
                <a:spcPts val="0"/>
              </a:spcAft>
              <a:buSzPts val="3800"/>
              <a:buNone/>
              <a:defRPr sz="3800"/>
            </a:lvl9pPr>
          </a:lstStyle>
          <a:p>
            <a:endParaRPr/>
          </a:p>
        </p:txBody>
      </p:sp>
      <p:sp>
        <p:nvSpPr>
          <p:cNvPr id="72" name="Google Shape;72;p18"/>
          <p:cNvSpPr txBox="1">
            <a:spLocks noGrp="1"/>
          </p:cNvSpPr>
          <p:nvPr>
            <p:ph type="subTitle" idx="1"/>
          </p:nvPr>
        </p:nvSpPr>
        <p:spPr>
          <a:xfrm>
            <a:off x="265500" y="2769001"/>
            <a:ext cx="4045200" cy="13455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73" name="Google Shape;73;p18"/>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74" name="Google Shape;74;p18"/>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5"/>
        <p:cNvGrpSpPr/>
        <p:nvPr/>
      </p:nvGrpSpPr>
      <p:grpSpPr>
        <a:xfrm>
          <a:off x="0" y="0"/>
          <a:ext cx="0" cy="0"/>
          <a:chOff x="0" y="0"/>
          <a:chExt cx="0" cy="0"/>
        </a:xfrm>
      </p:grpSpPr>
      <p:sp>
        <p:nvSpPr>
          <p:cNvPr id="76" name="Google Shape;76;p19"/>
          <p:cNvSpPr/>
          <p:nvPr/>
        </p:nvSpPr>
        <p:spPr>
          <a:xfrm>
            <a:off x="80700" y="2651100"/>
            <a:ext cx="8982600" cy="2411700"/>
          </a:xfrm>
          <a:prstGeom prst="rect">
            <a:avLst/>
          </a:prstGeom>
          <a:solidFill>
            <a:srgbClr val="5E0D8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19"/>
          <p:cNvSpPr txBox="1">
            <a:spLocks noGrp="1"/>
          </p:cNvSpPr>
          <p:nvPr>
            <p:ph type="title"/>
          </p:nvPr>
        </p:nvSpPr>
        <p:spPr>
          <a:xfrm>
            <a:off x="485875" y="1714500"/>
            <a:ext cx="8183700" cy="78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a:endParaRPr/>
          </a:p>
        </p:txBody>
      </p:sp>
      <p:sp>
        <p:nvSpPr>
          <p:cNvPr id="78" name="Google Shape;78;p19"/>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9"/>
        <p:cNvGrpSpPr/>
        <p:nvPr/>
      </p:nvGrpSpPr>
      <p:grpSpPr>
        <a:xfrm>
          <a:off x="0" y="0"/>
          <a:ext cx="0" cy="0"/>
          <a:chOff x="0" y="0"/>
          <a:chExt cx="0" cy="0"/>
        </a:xfrm>
      </p:grpSpPr>
      <p:sp>
        <p:nvSpPr>
          <p:cNvPr id="80" name="Google Shape;80;p20"/>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81" name="Google Shape;81;p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2" name="Google Shape;82;p20"/>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3"/>
        <p:cNvGrpSpPr/>
        <p:nvPr/>
      </p:nvGrpSpPr>
      <p:grpSpPr>
        <a:xfrm>
          <a:off x="0" y="0"/>
          <a:ext cx="0" cy="0"/>
          <a:chOff x="0" y="0"/>
          <a:chExt cx="0" cy="0"/>
        </a:xfrm>
      </p:grpSpPr>
      <p:sp>
        <p:nvSpPr>
          <p:cNvPr id="84" name="Google Shape;84;p21"/>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85" name="Google Shape;85;p21"/>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6" name="Google Shape;86;p21"/>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7" name="Google Shape;87;p21"/>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8"/>
        <p:cNvGrpSpPr/>
        <p:nvPr/>
      </p:nvGrpSpPr>
      <p:grpSpPr>
        <a:xfrm>
          <a:off x="0" y="0"/>
          <a:ext cx="0" cy="0"/>
          <a:chOff x="0" y="0"/>
          <a:chExt cx="0" cy="0"/>
        </a:xfrm>
      </p:grpSpPr>
      <p:sp>
        <p:nvSpPr>
          <p:cNvPr id="89" name="Google Shape;89;p22"/>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90" name="Google Shape;90;p22"/>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1"/>
        <p:cNvGrpSpPr/>
        <p:nvPr/>
      </p:nvGrpSpPr>
      <p:grpSpPr>
        <a:xfrm>
          <a:off x="0" y="0"/>
          <a:ext cx="0" cy="0"/>
          <a:chOff x="0" y="0"/>
          <a:chExt cx="0" cy="0"/>
        </a:xfrm>
      </p:grpSpPr>
      <p:sp>
        <p:nvSpPr>
          <p:cNvPr id="92" name="Google Shape;92;p23"/>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2100"/>
              <a:buNone/>
              <a:defRPr sz="2100"/>
            </a:lvl1pPr>
          </a:lstStyle>
          <a:p>
            <a:endParaRPr/>
          </a:p>
        </p:txBody>
      </p:sp>
      <p:sp>
        <p:nvSpPr>
          <p:cNvPr id="93" name="Google Shape;93;p23"/>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4"/>
        <p:cNvGrpSpPr/>
        <p:nvPr/>
      </p:nvGrpSpPr>
      <p:grpSpPr>
        <a:xfrm>
          <a:off x="0" y="0"/>
          <a:ext cx="0" cy="0"/>
          <a:chOff x="0" y="0"/>
          <a:chExt cx="0" cy="0"/>
        </a:xfrm>
      </p:grpSpPr>
      <p:sp>
        <p:nvSpPr>
          <p:cNvPr id="95" name="Google Shape;95;p24"/>
          <p:cNvSpPr/>
          <p:nvPr/>
        </p:nvSpPr>
        <p:spPr>
          <a:xfrm>
            <a:off x="80700" y="2651100"/>
            <a:ext cx="8982600" cy="2411700"/>
          </a:xfrm>
          <a:prstGeom prst="rect">
            <a:avLst/>
          </a:prstGeom>
          <a:solidFill>
            <a:srgbClr val="5E0D8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24"/>
          <p:cNvSpPr txBox="1">
            <a:spLocks noGrp="1"/>
          </p:cNvSpPr>
          <p:nvPr>
            <p:ph type="title" hasCustomPrompt="1"/>
          </p:nvPr>
        </p:nvSpPr>
        <p:spPr>
          <a:xfrm>
            <a:off x="311700" y="743001"/>
            <a:ext cx="8520600" cy="2006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1pPr>
            <a:lvl2pPr lvl="1"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2pPr>
            <a:lvl3pPr lvl="2"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3pPr>
            <a:lvl4pPr lvl="3"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4pPr>
            <a:lvl5pPr lvl="4"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5pPr>
            <a:lvl6pPr lvl="5"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6pPr>
            <a:lvl7pPr lvl="6"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7pPr>
            <a:lvl8pPr lvl="7"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8pPr>
            <a:lvl9pPr lvl="8"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9pPr>
          </a:lstStyle>
          <a:p>
            <a:r>
              <a:t>xx%</a:t>
            </a:r>
          </a:p>
        </p:txBody>
      </p:sp>
      <p:sp>
        <p:nvSpPr>
          <p:cNvPr id="97" name="Google Shape;97;p24"/>
          <p:cNvSpPr txBox="1">
            <a:spLocks noGrp="1"/>
          </p:cNvSpPr>
          <p:nvPr>
            <p:ph type="body" idx="1"/>
          </p:nvPr>
        </p:nvSpPr>
        <p:spPr>
          <a:xfrm>
            <a:off x="311700" y="2845182"/>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Clr>
                <a:schemeClr val="lt1"/>
              </a:buClr>
              <a:buSzPts val="1800"/>
              <a:buChar char="●"/>
              <a:defRPr>
                <a:solidFill>
                  <a:schemeClr val="lt1"/>
                </a:solidFill>
              </a:defRPr>
            </a:lvl1pPr>
            <a:lvl2pPr marL="914400" lvl="1" indent="-317500" algn="ctr">
              <a:lnSpc>
                <a:spcPct val="115000"/>
              </a:lnSpc>
              <a:spcBef>
                <a:spcPts val="1600"/>
              </a:spcBef>
              <a:spcAft>
                <a:spcPts val="0"/>
              </a:spcAft>
              <a:buClr>
                <a:schemeClr val="lt1"/>
              </a:buClr>
              <a:buSzPts val="1400"/>
              <a:buChar char="○"/>
              <a:defRPr>
                <a:solidFill>
                  <a:schemeClr val="lt1"/>
                </a:solidFill>
              </a:defRPr>
            </a:lvl2pPr>
            <a:lvl3pPr marL="1371600" lvl="2" indent="-317500" algn="ctr">
              <a:lnSpc>
                <a:spcPct val="115000"/>
              </a:lnSpc>
              <a:spcBef>
                <a:spcPts val="1600"/>
              </a:spcBef>
              <a:spcAft>
                <a:spcPts val="0"/>
              </a:spcAft>
              <a:buClr>
                <a:schemeClr val="lt1"/>
              </a:buClr>
              <a:buSzPts val="1400"/>
              <a:buChar char="■"/>
              <a:defRPr>
                <a:solidFill>
                  <a:schemeClr val="lt1"/>
                </a:solidFill>
              </a:defRPr>
            </a:lvl3pPr>
            <a:lvl4pPr marL="1828800" lvl="3" indent="-317500" algn="ctr">
              <a:lnSpc>
                <a:spcPct val="115000"/>
              </a:lnSpc>
              <a:spcBef>
                <a:spcPts val="1600"/>
              </a:spcBef>
              <a:spcAft>
                <a:spcPts val="0"/>
              </a:spcAft>
              <a:buClr>
                <a:schemeClr val="lt1"/>
              </a:buClr>
              <a:buSzPts val="1400"/>
              <a:buChar char="●"/>
              <a:defRPr>
                <a:solidFill>
                  <a:schemeClr val="lt1"/>
                </a:solidFill>
              </a:defRPr>
            </a:lvl4pPr>
            <a:lvl5pPr marL="2286000" lvl="4" indent="-317500" algn="ctr">
              <a:lnSpc>
                <a:spcPct val="115000"/>
              </a:lnSpc>
              <a:spcBef>
                <a:spcPts val="1600"/>
              </a:spcBef>
              <a:spcAft>
                <a:spcPts val="0"/>
              </a:spcAft>
              <a:buClr>
                <a:schemeClr val="lt1"/>
              </a:buClr>
              <a:buSzPts val="1400"/>
              <a:buChar char="○"/>
              <a:defRPr>
                <a:solidFill>
                  <a:schemeClr val="lt1"/>
                </a:solidFill>
              </a:defRPr>
            </a:lvl5pPr>
            <a:lvl6pPr marL="2743200" lvl="5" indent="-317500" algn="ctr">
              <a:lnSpc>
                <a:spcPct val="115000"/>
              </a:lnSpc>
              <a:spcBef>
                <a:spcPts val="1600"/>
              </a:spcBef>
              <a:spcAft>
                <a:spcPts val="0"/>
              </a:spcAft>
              <a:buClr>
                <a:schemeClr val="lt1"/>
              </a:buClr>
              <a:buSzPts val="1400"/>
              <a:buChar char="■"/>
              <a:defRPr>
                <a:solidFill>
                  <a:schemeClr val="lt1"/>
                </a:solidFill>
              </a:defRPr>
            </a:lvl6pPr>
            <a:lvl7pPr marL="3200400" lvl="6" indent="-317500" algn="ctr">
              <a:lnSpc>
                <a:spcPct val="115000"/>
              </a:lnSpc>
              <a:spcBef>
                <a:spcPts val="1600"/>
              </a:spcBef>
              <a:spcAft>
                <a:spcPts val="0"/>
              </a:spcAft>
              <a:buClr>
                <a:schemeClr val="lt1"/>
              </a:buClr>
              <a:buSzPts val="1400"/>
              <a:buChar char="●"/>
              <a:defRPr>
                <a:solidFill>
                  <a:schemeClr val="lt1"/>
                </a:solidFill>
              </a:defRPr>
            </a:lvl7pPr>
            <a:lvl8pPr marL="3657600" lvl="7" indent="-317500" algn="ctr">
              <a:lnSpc>
                <a:spcPct val="115000"/>
              </a:lnSpc>
              <a:spcBef>
                <a:spcPts val="1600"/>
              </a:spcBef>
              <a:spcAft>
                <a:spcPts val="0"/>
              </a:spcAft>
              <a:buClr>
                <a:schemeClr val="lt1"/>
              </a:buClr>
              <a:buSzPts val="1400"/>
              <a:buChar char="○"/>
              <a:defRPr>
                <a:solidFill>
                  <a:schemeClr val="lt1"/>
                </a:solidFill>
              </a:defRPr>
            </a:lvl8pPr>
            <a:lvl9pPr marL="4114800" lvl="8" indent="-317500" algn="ctr">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98" name="Google Shape;98;p24"/>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plum">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Lato"/>
              <a:buNone/>
              <a:defRPr sz="3000" b="1" i="0" u="none" strike="noStrike" cap="none">
                <a:solidFill>
                  <a:schemeClr val="dk2"/>
                </a:solidFill>
                <a:latin typeface="Lato"/>
                <a:ea typeface="Lato"/>
                <a:cs typeface="Lato"/>
                <a:sym typeface="Lato"/>
              </a:defRPr>
            </a:lvl1pPr>
            <a:lvl2pPr marR="0" lvl="1" algn="l" rtl="0">
              <a:lnSpc>
                <a:spcPct val="100000"/>
              </a:lnSpc>
              <a:spcBef>
                <a:spcPts val="0"/>
              </a:spcBef>
              <a:spcAft>
                <a:spcPts val="0"/>
              </a:spcAft>
              <a:buClr>
                <a:schemeClr val="dk2"/>
              </a:buClr>
              <a:buSzPts val="3000"/>
              <a:buFont typeface="Lato"/>
              <a:buNone/>
              <a:defRPr sz="3000" b="1" i="0" u="none" strike="noStrike" cap="none">
                <a:solidFill>
                  <a:schemeClr val="dk2"/>
                </a:solidFill>
                <a:latin typeface="Lato"/>
                <a:ea typeface="Lato"/>
                <a:cs typeface="Lato"/>
                <a:sym typeface="Lato"/>
              </a:defRPr>
            </a:lvl2pPr>
            <a:lvl3pPr marR="0" lvl="2" algn="l" rtl="0">
              <a:lnSpc>
                <a:spcPct val="100000"/>
              </a:lnSpc>
              <a:spcBef>
                <a:spcPts val="0"/>
              </a:spcBef>
              <a:spcAft>
                <a:spcPts val="0"/>
              </a:spcAft>
              <a:buClr>
                <a:schemeClr val="dk2"/>
              </a:buClr>
              <a:buSzPts val="3000"/>
              <a:buFont typeface="Lato"/>
              <a:buNone/>
              <a:defRPr sz="3000" b="1" i="0" u="none" strike="noStrike" cap="none">
                <a:solidFill>
                  <a:schemeClr val="dk2"/>
                </a:solidFill>
                <a:latin typeface="Lato"/>
                <a:ea typeface="Lato"/>
                <a:cs typeface="Lato"/>
                <a:sym typeface="Lato"/>
              </a:defRPr>
            </a:lvl3pPr>
            <a:lvl4pPr marR="0" lvl="3" algn="l" rtl="0">
              <a:lnSpc>
                <a:spcPct val="100000"/>
              </a:lnSpc>
              <a:spcBef>
                <a:spcPts val="0"/>
              </a:spcBef>
              <a:spcAft>
                <a:spcPts val="0"/>
              </a:spcAft>
              <a:buClr>
                <a:schemeClr val="dk2"/>
              </a:buClr>
              <a:buSzPts val="3000"/>
              <a:buFont typeface="Lato"/>
              <a:buNone/>
              <a:defRPr sz="3000" b="1" i="0" u="none" strike="noStrike" cap="none">
                <a:solidFill>
                  <a:schemeClr val="dk2"/>
                </a:solidFill>
                <a:latin typeface="Lato"/>
                <a:ea typeface="Lato"/>
                <a:cs typeface="Lato"/>
                <a:sym typeface="Lato"/>
              </a:defRPr>
            </a:lvl4pPr>
            <a:lvl5pPr marR="0" lvl="4" algn="l" rtl="0">
              <a:lnSpc>
                <a:spcPct val="100000"/>
              </a:lnSpc>
              <a:spcBef>
                <a:spcPts val="0"/>
              </a:spcBef>
              <a:spcAft>
                <a:spcPts val="0"/>
              </a:spcAft>
              <a:buClr>
                <a:schemeClr val="dk2"/>
              </a:buClr>
              <a:buSzPts val="3000"/>
              <a:buFont typeface="Lato"/>
              <a:buNone/>
              <a:defRPr sz="3000" b="1" i="0" u="none" strike="noStrike" cap="none">
                <a:solidFill>
                  <a:schemeClr val="dk2"/>
                </a:solidFill>
                <a:latin typeface="Lato"/>
                <a:ea typeface="Lato"/>
                <a:cs typeface="Lato"/>
                <a:sym typeface="Lato"/>
              </a:defRPr>
            </a:lvl5pPr>
            <a:lvl6pPr marR="0" lvl="5" algn="l" rtl="0">
              <a:lnSpc>
                <a:spcPct val="100000"/>
              </a:lnSpc>
              <a:spcBef>
                <a:spcPts val="0"/>
              </a:spcBef>
              <a:spcAft>
                <a:spcPts val="0"/>
              </a:spcAft>
              <a:buClr>
                <a:schemeClr val="dk2"/>
              </a:buClr>
              <a:buSzPts val="3000"/>
              <a:buFont typeface="Lato"/>
              <a:buNone/>
              <a:defRPr sz="3000" b="1" i="0" u="none" strike="noStrike" cap="none">
                <a:solidFill>
                  <a:schemeClr val="dk2"/>
                </a:solidFill>
                <a:latin typeface="Lato"/>
                <a:ea typeface="Lato"/>
                <a:cs typeface="Lato"/>
                <a:sym typeface="Lato"/>
              </a:defRPr>
            </a:lvl6pPr>
            <a:lvl7pPr marR="0" lvl="6" algn="l" rtl="0">
              <a:lnSpc>
                <a:spcPct val="100000"/>
              </a:lnSpc>
              <a:spcBef>
                <a:spcPts val="0"/>
              </a:spcBef>
              <a:spcAft>
                <a:spcPts val="0"/>
              </a:spcAft>
              <a:buClr>
                <a:schemeClr val="dk2"/>
              </a:buClr>
              <a:buSzPts val="3000"/>
              <a:buFont typeface="Lato"/>
              <a:buNone/>
              <a:defRPr sz="3000" b="1" i="0" u="none" strike="noStrike" cap="none">
                <a:solidFill>
                  <a:schemeClr val="dk2"/>
                </a:solidFill>
                <a:latin typeface="Lato"/>
                <a:ea typeface="Lato"/>
                <a:cs typeface="Lato"/>
                <a:sym typeface="Lato"/>
              </a:defRPr>
            </a:lvl7pPr>
            <a:lvl8pPr marR="0" lvl="7" algn="l" rtl="0">
              <a:lnSpc>
                <a:spcPct val="100000"/>
              </a:lnSpc>
              <a:spcBef>
                <a:spcPts val="0"/>
              </a:spcBef>
              <a:spcAft>
                <a:spcPts val="0"/>
              </a:spcAft>
              <a:buClr>
                <a:schemeClr val="dk2"/>
              </a:buClr>
              <a:buSzPts val="3000"/>
              <a:buFont typeface="Lato"/>
              <a:buNone/>
              <a:defRPr sz="3000" b="1" i="0" u="none" strike="noStrike" cap="none">
                <a:solidFill>
                  <a:schemeClr val="dk2"/>
                </a:solidFill>
                <a:latin typeface="Lato"/>
                <a:ea typeface="Lato"/>
                <a:cs typeface="Lato"/>
                <a:sym typeface="Lato"/>
              </a:defRPr>
            </a:lvl8pPr>
            <a:lvl9pPr marR="0" lvl="8" algn="l" rtl="0">
              <a:lnSpc>
                <a:spcPct val="100000"/>
              </a:lnSpc>
              <a:spcBef>
                <a:spcPts val="0"/>
              </a:spcBef>
              <a:spcAft>
                <a:spcPts val="0"/>
              </a:spcAft>
              <a:buClr>
                <a:schemeClr val="dk2"/>
              </a:buClr>
              <a:buSzPts val="3000"/>
              <a:buFont typeface="Lato"/>
              <a:buNone/>
              <a:defRPr sz="3000" b="1" i="0" u="none" strike="noStrike" cap="none">
                <a:solidFill>
                  <a:schemeClr val="dk2"/>
                </a:solidFill>
                <a:latin typeface="Lato"/>
                <a:ea typeface="Lato"/>
                <a:cs typeface="Lato"/>
                <a:sym typeface="Lato"/>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Lato"/>
              <a:buChar char="●"/>
              <a:defRPr sz="1800" b="0" i="0" u="none" strike="noStrike" cap="none">
                <a:solidFill>
                  <a:schemeClr val="lt2"/>
                </a:solidFill>
                <a:latin typeface="Lato"/>
                <a:ea typeface="Lato"/>
                <a:cs typeface="Lato"/>
                <a:sym typeface="Lato"/>
              </a:defRPr>
            </a:lvl1pPr>
            <a:lvl2pPr marL="914400" marR="0" lvl="1" indent="-317500" algn="l" rtl="0">
              <a:lnSpc>
                <a:spcPct val="115000"/>
              </a:lnSpc>
              <a:spcBef>
                <a:spcPts val="1600"/>
              </a:spcBef>
              <a:spcAft>
                <a:spcPts val="0"/>
              </a:spcAft>
              <a:buClr>
                <a:schemeClr val="lt2"/>
              </a:buClr>
              <a:buSzPts val="1400"/>
              <a:buFont typeface="Lato"/>
              <a:buChar char="○"/>
              <a:defRPr sz="1400" b="0" i="0" u="none" strike="noStrike" cap="none">
                <a:solidFill>
                  <a:schemeClr val="lt2"/>
                </a:solidFill>
                <a:latin typeface="Lato"/>
                <a:ea typeface="Lato"/>
                <a:cs typeface="Lato"/>
                <a:sym typeface="Lato"/>
              </a:defRPr>
            </a:lvl2pPr>
            <a:lvl3pPr marL="1371600" marR="0" lvl="2" indent="-317500" algn="l" rtl="0">
              <a:lnSpc>
                <a:spcPct val="115000"/>
              </a:lnSpc>
              <a:spcBef>
                <a:spcPts val="1600"/>
              </a:spcBef>
              <a:spcAft>
                <a:spcPts val="0"/>
              </a:spcAft>
              <a:buClr>
                <a:schemeClr val="lt2"/>
              </a:buClr>
              <a:buSzPts val="1400"/>
              <a:buFont typeface="Lato"/>
              <a:buChar char="■"/>
              <a:defRPr sz="1400" b="0" i="0" u="none" strike="noStrike" cap="none">
                <a:solidFill>
                  <a:schemeClr val="lt2"/>
                </a:solidFill>
                <a:latin typeface="Lato"/>
                <a:ea typeface="Lato"/>
                <a:cs typeface="Lato"/>
                <a:sym typeface="Lato"/>
              </a:defRPr>
            </a:lvl3pPr>
            <a:lvl4pPr marL="1828800" marR="0" lvl="3" indent="-317500" algn="l" rtl="0">
              <a:lnSpc>
                <a:spcPct val="115000"/>
              </a:lnSpc>
              <a:spcBef>
                <a:spcPts val="1600"/>
              </a:spcBef>
              <a:spcAft>
                <a:spcPts val="0"/>
              </a:spcAft>
              <a:buClr>
                <a:schemeClr val="lt2"/>
              </a:buClr>
              <a:buSzPts val="1400"/>
              <a:buFont typeface="Lato"/>
              <a:buChar char="●"/>
              <a:defRPr sz="1400" b="0" i="0" u="none" strike="noStrike" cap="none">
                <a:solidFill>
                  <a:schemeClr val="lt2"/>
                </a:solidFill>
                <a:latin typeface="Lato"/>
                <a:ea typeface="Lato"/>
                <a:cs typeface="Lato"/>
                <a:sym typeface="Lato"/>
              </a:defRPr>
            </a:lvl4pPr>
            <a:lvl5pPr marL="2286000" marR="0" lvl="4" indent="-317500" algn="l" rtl="0">
              <a:lnSpc>
                <a:spcPct val="115000"/>
              </a:lnSpc>
              <a:spcBef>
                <a:spcPts val="1600"/>
              </a:spcBef>
              <a:spcAft>
                <a:spcPts val="0"/>
              </a:spcAft>
              <a:buClr>
                <a:schemeClr val="lt2"/>
              </a:buClr>
              <a:buSzPts val="1400"/>
              <a:buFont typeface="Lato"/>
              <a:buChar char="○"/>
              <a:defRPr sz="1400" b="0" i="0" u="none" strike="noStrike" cap="none">
                <a:solidFill>
                  <a:schemeClr val="lt2"/>
                </a:solidFill>
                <a:latin typeface="Lato"/>
                <a:ea typeface="Lato"/>
                <a:cs typeface="Lato"/>
                <a:sym typeface="Lato"/>
              </a:defRPr>
            </a:lvl5pPr>
            <a:lvl6pPr marL="2743200" marR="0" lvl="5" indent="-317500" algn="l" rtl="0">
              <a:lnSpc>
                <a:spcPct val="115000"/>
              </a:lnSpc>
              <a:spcBef>
                <a:spcPts val="1600"/>
              </a:spcBef>
              <a:spcAft>
                <a:spcPts val="0"/>
              </a:spcAft>
              <a:buClr>
                <a:schemeClr val="lt2"/>
              </a:buClr>
              <a:buSzPts val="1400"/>
              <a:buFont typeface="Lato"/>
              <a:buChar char="■"/>
              <a:defRPr sz="1400" b="0" i="0" u="none" strike="noStrike" cap="none">
                <a:solidFill>
                  <a:schemeClr val="lt2"/>
                </a:solidFill>
                <a:latin typeface="Lato"/>
                <a:ea typeface="Lato"/>
                <a:cs typeface="Lato"/>
                <a:sym typeface="Lato"/>
              </a:defRPr>
            </a:lvl6pPr>
            <a:lvl7pPr marL="3200400" marR="0" lvl="6" indent="-317500" algn="l" rtl="0">
              <a:lnSpc>
                <a:spcPct val="115000"/>
              </a:lnSpc>
              <a:spcBef>
                <a:spcPts val="1600"/>
              </a:spcBef>
              <a:spcAft>
                <a:spcPts val="0"/>
              </a:spcAft>
              <a:buClr>
                <a:schemeClr val="lt2"/>
              </a:buClr>
              <a:buSzPts val="1400"/>
              <a:buFont typeface="Lato"/>
              <a:buChar char="●"/>
              <a:defRPr sz="1400" b="0" i="0" u="none" strike="noStrike" cap="none">
                <a:solidFill>
                  <a:schemeClr val="lt2"/>
                </a:solidFill>
                <a:latin typeface="Lato"/>
                <a:ea typeface="Lato"/>
                <a:cs typeface="Lato"/>
                <a:sym typeface="Lato"/>
              </a:defRPr>
            </a:lvl7pPr>
            <a:lvl8pPr marL="3657600" marR="0" lvl="7" indent="-317500" algn="l" rtl="0">
              <a:lnSpc>
                <a:spcPct val="115000"/>
              </a:lnSpc>
              <a:spcBef>
                <a:spcPts val="1600"/>
              </a:spcBef>
              <a:spcAft>
                <a:spcPts val="0"/>
              </a:spcAft>
              <a:buClr>
                <a:schemeClr val="lt2"/>
              </a:buClr>
              <a:buSzPts val="1400"/>
              <a:buFont typeface="Lato"/>
              <a:buChar char="○"/>
              <a:defRPr sz="1400" b="0" i="0" u="none" strike="noStrike" cap="none">
                <a:solidFill>
                  <a:schemeClr val="lt2"/>
                </a:solidFill>
                <a:latin typeface="Lato"/>
                <a:ea typeface="Lato"/>
                <a:cs typeface="Lato"/>
                <a:sym typeface="Lato"/>
              </a:defRPr>
            </a:lvl8pPr>
            <a:lvl9pPr marL="4114800" marR="0" lvl="8" indent="-317500" algn="l" rtl="0">
              <a:lnSpc>
                <a:spcPct val="115000"/>
              </a:lnSpc>
              <a:spcBef>
                <a:spcPts val="1600"/>
              </a:spcBef>
              <a:spcAft>
                <a:spcPts val="1600"/>
              </a:spcAft>
              <a:buClr>
                <a:schemeClr val="lt2"/>
              </a:buClr>
              <a:buSzPts val="1400"/>
              <a:buFont typeface="Lato"/>
              <a:buChar char="■"/>
              <a:defRPr sz="1400" b="0" i="0" u="none" strike="noStrike" cap="none">
                <a:solidFill>
                  <a:schemeClr val="lt2"/>
                </a:solidFill>
                <a:latin typeface="Lato"/>
                <a:ea typeface="Lato"/>
                <a:cs typeface="Lato"/>
                <a:sym typeface="Lato"/>
              </a:defRPr>
            </a:lvl9pPr>
          </a:lstStyle>
          <a:p>
            <a:endParaRPr/>
          </a:p>
        </p:txBody>
      </p:sp>
      <p:sp>
        <p:nvSpPr>
          <p:cNvPr id="53" name="Google Shape;53;p13"/>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mc:AlternateContent xmlns:mc="http://schemas.openxmlformats.org/markup-compatibility/2006" xmlns:p14="http://schemas.microsoft.com/office/powerpoint/2010/main">
    <mc:Choice Requires="p14">
      <p:transition p14:dur="0">
        <p:fade thruBlk="1"/>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25"/>
          <p:cNvSpPr txBox="1">
            <a:spLocks noGrp="1"/>
          </p:cNvSpPr>
          <p:nvPr>
            <p:ph type="ctrTitle"/>
          </p:nvPr>
        </p:nvSpPr>
        <p:spPr>
          <a:xfrm>
            <a:off x="457225" y="782475"/>
            <a:ext cx="8183700" cy="14736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Clr>
                <a:schemeClr val="dk2"/>
              </a:buClr>
              <a:buSzPts val="1100"/>
              <a:buFont typeface="Arial"/>
              <a:buNone/>
            </a:pPr>
            <a:r>
              <a:rPr lang="en"/>
              <a:t>Funnels &amp; Lead Generation</a:t>
            </a:r>
            <a:endParaRPr>
              <a:solidFill>
                <a:srgbClr val="000000"/>
              </a:solidFill>
            </a:endParaRPr>
          </a:p>
        </p:txBody>
      </p:sp>
      <p:sp>
        <p:nvSpPr>
          <p:cNvPr id="104" name="Google Shape;104;p25"/>
          <p:cNvSpPr txBox="1">
            <a:spLocks noGrp="1"/>
          </p:cNvSpPr>
          <p:nvPr>
            <p:ph type="subTitle" idx="1"/>
          </p:nvPr>
        </p:nvSpPr>
        <p:spPr>
          <a:xfrm>
            <a:off x="457225" y="3449850"/>
            <a:ext cx="8183700" cy="86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2"/>
              </a:buClr>
              <a:buSzPts val="1100"/>
              <a:buFont typeface="Arial"/>
              <a:buNone/>
            </a:pPr>
            <a:r>
              <a:rPr lang="en" sz="2200">
                <a:solidFill>
                  <a:schemeClr val="lt1"/>
                </a:solidFill>
              </a:rPr>
              <a:t>A 3 part webinar series on understanding funnels, lead generation and how this helps secure business growth &amp; succes</a:t>
            </a:r>
            <a:r>
              <a:rPr lang="en">
                <a:solidFill>
                  <a:schemeClr val="lt1"/>
                </a:solidFill>
              </a:rPr>
              <a:t>s</a:t>
            </a:r>
            <a:endParaRPr>
              <a:solidFill>
                <a:schemeClr val="lt1"/>
              </a:solidFill>
            </a:endParaRPr>
          </a:p>
          <a:p>
            <a:pPr marL="0" lvl="0" indent="0" algn="l" rtl="0">
              <a:lnSpc>
                <a:spcPct val="100000"/>
              </a:lnSpc>
              <a:spcBef>
                <a:spcPts val="0"/>
              </a:spcBef>
              <a:spcAft>
                <a:spcPts val="0"/>
              </a:spcAft>
              <a:buSzPts val="2400"/>
              <a:buNone/>
            </a:pPr>
            <a:endParaRPr>
              <a:solidFill>
                <a:schemeClr val="lt1"/>
              </a:solidFill>
            </a:endParaRPr>
          </a:p>
          <a:p>
            <a:pPr marL="0" lvl="0" indent="0" algn="l" rtl="0">
              <a:lnSpc>
                <a:spcPct val="100000"/>
              </a:lnSpc>
              <a:spcBef>
                <a:spcPts val="0"/>
              </a:spcBef>
              <a:spcAft>
                <a:spcPts val="0"/>
              </a:spcAft>
              <a:buSzPts val="2400"/>
              <a:buNone/>
            </a:pPr>
            <a:endParaRPr sz="2400" b="1"/>
          </a:p>
        </p:txBody>
      </p:sp>
      <p:pic>
        <p:nvPicPr>
          <p:cNvPr id="105" name="Google Shape;105;p25" descr="Summit-Logo-FINAL-PNG.png"/>
          <p:cNvPicPr preferRelativeResize="0"/>
          <p:nvPr/>
        </p:nvPicPr>
        <p:blipFill rotWithShape="1">
          <a:blip r:embed="rId3">
            <a:alphaModFix/>
          </a:blip>
          <a:srcRect/>
          <a:stretch/>
        </p:blipFill>
        <p:spPr>
          <a:xfrm>
            <a:off x="6853300" y="98501"/>
            <a:ext cx="2205775" cy="1118325"/>
          </a:xfrm>
          <a:prstGeom prst="rect">
            <a:avLst/>
          </a:prstGeom>
          <a:noFill/>
          <a:ln>
            <a:noFill/>
          </a:ln>
        </p:spPr>
      </p:pic>
      <p:pic>
        <p:nvPicPr>
          <p:cNvPr id="106" name="Google Shape;106;p25"/>
          <p:cNvPicPr preferRelativeResize="0"/>
          <p:nvPr/>
        </p:nvPicPr>
        <p:blipFill rotWithShape="1">
          <a:blip r:embed="rId4">
            <a:alphaModFix/>
            <a:extLst>
              <a:ext uri="{28A0092B-C50C-407E-A947-70E740481C1C}">
                <a14:useLocalDpi xmlns:a14="http://schemas.microsoft.com/office/drawing/2010/main"/>
              </a:ext>
            </a:extLst>
          </a:blip>
          <a:srcRect t="-1823"/>
          <a:stretch/>
        </p:blipFill>
        <p:spPr>
          <a:xfrm>
            <a:off x="593800" y="161025"/>
            <a:ext cx="2871826" cy="11183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4"/>
          <p:cNvSpPr txBox="1">
            <a:spLocks noGrp="1"/>
          </p:cNvSpPr>
          <p:nvPr>
            <p:ph type="title"/>
          </p:nvPr>
        </p:nvSpPr>
        <p:spPr>
          <a:xfrm>
            <a:off x="490250" y="526350"/>
            <a:ext cx="8076900" cy="4090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
              <a:t>Who are your target clients?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5"/>
          <p:cNvSpPr txBox="1">
            <a:spLocks noGrp="1"/>
          </p:cNvSpPr>
          <p:nvPr>
            <p:ph type="title" idx="4294967295"/>
          </p:nvPr>
        </p:nvSpPr>
        <p:spPr>
          <a:xfrm>
            <a:off x="535775" y="712150"/>
            <a:ext cx="78612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Understanding your ideal customer</a:t>
            </a:r>
            <a:endParaRPr sz="2400">
              <a:solidFill>
                <a:srgbClr val="5E0D8B"/>
              </a:solidFill>
            </a:endParaRPr>
          </a:p>
        </p:txBody>
      </p:sp>
      <p:sp>
        <p:nvSpPr>
          <p:cNvPr id="167" name="Google Shape;167;p35"/>
          <p:cNvSpPr txBox="1">
            <a:spLocks noGrp="1"/>
          </p:cNvSpPr>
          <p:nvPr>
            <p:ph type="title" idx="4294967295"/>
          </p:nvPr>
        </p:nvSpPr>
        <p:spPr>
          <a:xfrm>
            <a:off x="535775" y="1480150"/>
            <a:ext cx="8136900" cy="306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SzPts val="3000"/>
              <a:buNone/>
            </a:pPr>
            <a:r>
              <a:rPr lang="en" sz="1800" b="0"/>
              <a:t>We often make assumptions about our ideal clients, without really understanding who they really are and what they really want. </a:t>
            </a:r>
            <a:endParaRPr sz="1800" b="0"/>
          </a:p>
          <a:p>
            <a:pPr marL="0" lvl="0" indent="0" algn="l" rtl="0">
              <a:lnSpc>
                <a:spcPct val="115000"/>
              </a:lnSpc>
              <a:spcBef>
                <a:spcPts val="1600"/>
              </a:spcBef>
              <a:spcAft>
                <a:spcPts val="0"/>
              </a:spcAft>
              <a:buSzPts val="3000"/>
              <a:buNone/>
            </a:pPr>
            <a:r>
              <a:rPr lang="en" sz="1800" b="0"/>
              <a:t>We also often don’t understand what they need at a particular point in time or how they make decisions. </a:t>
            </a:r>
            <a:endParaRPr sz="1800" b="0"/>
          </a:p>
          <a:p>
            <a:pPr marL="0" lvl="0" indent="0" algn="l" rtl="0">
              <a:lnSpc>
                <a:spcPct val="115000"/>
              </a:lnSpc>
              <a:spcBef>
                <a:spcPts val="1600"/>
              </a:spcBef>
              <a:spcAft>
                <a:spcPts val="0"/>
              </a:spcAft>
              <a:buSzPts val="3000"/>
              <a:buNone/>
            </a:pPr>
            <a:r>
              <a:rPr lang="en" sz="1800" b="0"/>
              <a:t>This is why understanding the process of lead generation and the nurturing process of a funnel is so critical.</a:t>
            </a:r>
            <a:endParaRPr sz="1800" b="0"/>
          </a:p>
          <a:p>
            <a:pPr marL="0" lvl="0" indent="0" algn="ctr" rtl="0">
              <a:lnSpc>
                <a:spcPct val="115000"/>
              </a:lnSpc>
              <a:spcBef>
                <a:spcPts val="1600"/>
              </a:spcBef>
              <a:spcAft>
                <a:spcPts val="0"/>
              </a:spcAft>
              <a:buSzPts val="3000"/>
              <a:buNone/>
            </a:pPr>
            <a:r>
              <a:rPr lang="en" sz="2400"/>
              <a:t>Remember - you are not your ideal client</a:t>
            </a:r>
            <a:endParaRPr sz="2400"/>
          </a:p>
          <a:p>
            <a:pPr marL="0" lvl="0" indent="0" algn="l" rtl="0">
              <a:lnSpc>
                <a:spcPct val="115000"/>
              </a:lnSpc>
              <a:spcBef>
                <a:spcPts val="1600"/>
              </a:spcBef>
              <a:spcAft>
                <a:spcPts val="1600"/>
              </a:spcAft>
              <a:buSzPts val="3000"/>
              <a:buNone/>
            </a:pPr>
            <a:endParaRPr sz="1800" b="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7">
                                            <p:txEl>
                                              <p:pRg st="0" end="0"/>
                                            </p:txEl>
                                          </p:spTgt>
                                        </p:tgtEl>
                                        <p:attrNameLst>
                                          <p:attrName>style.visibility</p:attrName>
                                        </p:attrNameLst>
                                      </p:cBhvr>
                                      <p:to>
                                        <p:strVal val="visible"/>
                                      </p:to>
                                    </p:set>
                                    <p:animEffect transition="in" filter="fade">
                                      <p:cBhvr>
                                        <p:cTn id="7" dur="1"/>
                                        <p:tgtEl>
                                          <p:spTgt spid="16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7">
                                            <p:txEl>
                                              <p:pRg st="1" end="1"/>
                                            </p:txEl>
                                          </p:spTgt>
                                        </p:tgtEl>
                                        <p:attrNameLst>
                                          <p:attrName>style.visibility</p:attrName>
                                        </p:attrNameLst>
                                      </p:cBhvr>
                                      <p:to>
                                        <p:strVal val="visible"/>
                                      </p:to>
                                    </p:set>
                                    <p:animEffect transition="in" filter="fade">
                                      <p:cBhvr>
                                        <p:cTn id="10" dur="1"/>
                                        <p:tgtEl>
                                          <p:spTgt spid="16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7">
                                            <p:txEl>
                                              <p:pRg st="2" end="2"/>
                                            </p:txEl>
                                          </p:spTgt>
                                        </p:tgtEl>
                                        <p:attrNameLst>
                                          <p:attrName>style.visibility</p:attrName>
                                        </p:attrNameLst>
                                      </p:cBhvr>
                                      <p:to>
                                        <p:strVal val="visible"/>
                                      </p:to>
                                    </p:set>
                                    <p:animEffect transition="in" filter="fade">
                                      <p:cBhvr>
                                        <p:cTn id="13" dur="1"/>
                                        <p:tgtEl>
                                          <p:spTgt spid="16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67">
                                            <p:txEl>
                                              <p:pRg st="3" end="3"/>
                                            </p:txEl>
                                          </p:spTgt>
                                        </p:tgtEl>
                                        <p:attrNameLst>
                                          <p:attrName>style.visibility</p:attrName>
                                        </p:attrNameLst>
                                      </p:cBhvr>
                                      <p:to>
                                        <p:strVal val="visible"/>
                                      </p:to>
                                    </p:set>
                                    <p:animEffect transition="in" filter="fade">
                                      <p:cBhvr>
                                        <p:cTn id="16" dur="1"/>
                                        <p:tgtEl>
                                          <p:spTgt spid="167">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67">
                                            <p:txEl>
                                              <p:pRg st="4" end="4"/>
                                            </p:txEl>
                                          </p:spTgt>
                                        </p:tgtEl>
                                        <p:attrNameLst>
                                          <p:attrName>style.visibility</p:attrName>
                                        </p:attrNameLst>
                                      </p:cBhvr>
                                      <p:to>
                                        <p:strVal val="visible"/>
                                      </p:to>
                                    </p:set>
                                    <p:animEffect transition="in" filter="fade">
                                      <p:cBhvr>
                                        <p:cTn id="19" dur="1"/>
                                        <p:tgtEl>
                                          <p:spTgt spid="1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6"/>
          <p:cNvSpPr txBox="1">
            <a:spLocks noGrp="1"/>
          </p:cNvSpPr>
          <p:nvPr>
            <p:ph type="title"/>
          </p:nvPr>
        </p:nvSpPr>
        <p:spPr>
          <a:xfrm>
            <a:off x="490250" y="526350"/>
            <a:ext cx="8076900" cy="40908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1600"/>
              </a:spcBef>
              <a:spcAft>
                <a:spcPts val="0"/>
              </a:spcAft>
              <a:buSzPts val="3000"/>
              <a:buNone/>
            </a:pPr>
            <a:r>
              <a:rPr lang="en" sz="3000" b="0"/>
              <a:t>When we solely rely on referrals for work </a:t>
            </a:r>
            <a:endParaRPr sz="3000" b="0"/>
          </a:p>
          <a:p>
            <a:pPr marL="0" lvl="0" indent="0" algn="ctr" rtl="0">
              <a:lnSpc>
                <a:spcPct val="115000"/>
              </a:lnSpc>
              <a:spcBef>
                <a:spcPts val="1600"/>
              </a:spcBef>
              <a:spcAft>
                <a:spcPts val="0"/>
              </a:spcAft>
              <a:buSzPts val="3000"/>
              <a:buNone/>
            </a:pPr>
            <a:r>
              <a:rPr lang="en" sz="3000" b="0"/>
              <a:t>We can lose sight of who are targeting</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7"/>
          <p:cNvSpPr txBox="1">
            <a:spLocks noGrp="1"/>
          </p:cNvSpPr>
          <p:nvPr>
            <p:ph type="title" idx="4294967295"/>
          </p:nvPr>
        </p:nvSpPr>
        <p:spPr>
          <a:xfrm>
            <a:off x="535775" y="712150"/>
            <a:ext cx="78612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Questions you need to answer</a:t>
            </a:r>
            <a:endParaRPr sz="2400">
              <a:solidFill>
                <a:srgbClr val="5E0D8B"/>
              </a:solidFill>
            </a:endParaRPr>
          </a:p>
        </p:txBody>
      </p:sp>
      <p:sp>
        <p:nvSpPr>
          <p:cNvPr id="178" name="Google Shape;178;p37"/>
          <p:cNvSpPr txBox="1">
            <a:spLocks noGrp="1"/>
          </p:cNvSpPr>
          <p:nvPr>
            <p:ph type="title" idx="4294967295"/>
          </p:nvPr>
        </p:nvSpPr>
        <p:spPr>
          <a:xfrm>
            <a:off x="535775" y="1480150"/>
            <a:ext cx="8136900" cy="306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SzPts val="3000"/>
              <a:buNone/>
            </a:pPr>
            <a:r>
              <a:rPr lang="en" sz="1800" b="0"/>
              <a:t>Demographic Considerations </a:t>
            </a:r>
            <a:r>
              <a:rPr lang="en" sz="1600" b="0"/>
              <a:t>-</a:t>
            </a:r>
            <a:r>
              <a:rPr lang="en" sz="1400" b="0"/>
              <a:t> Age, Gender, Location, Industry, Title</a:t>
            </a:r>
            <a:endParaRPr sz="1400" b="0"/>
          </a:p>
          <a:p>
            <a:pPr marL="0" lvl="0" indent="0" algn="l" rtl="0">
              <a:lnSpc>
                <a:spcPct val="115000"/>
              </a:lnSpc>
              <a:spcBef>
                <a:spcPts val="1600"/>
              </a:spcBef>
              <a:spcAft>
                <a:spcPts val="0"/>
              </a:spcAft>
              <a:buSzPts val="3000"/>
              <a:buNone/>
            </a:pPr>
            <a:r>
              <a:rPr lang="en" sz="1800" b="0"/>
              <a:t>Your Considerations </a:t>
            </a:r>
            <a:r>
              <a:rPr lang="en" sz="1400" b="0"/>
              <a:t>- Think about your best clients, why are they? What do you like about working with them? What do you do for these awesome clients?</a:t>
            </a:r>
            <a:endParaRPr sz="1400" b="0"/>
          </a:p>
          <a:p>
            <a:pPr marL="0" lvl="0" indent="0" algn="l" rtl="0">
              <a:lnSpc>
                <a:spcPct val="115000"/>
              </a:lnSpc>
              <a:spcBef>
                <a:spcPts val="1600"/>
              </a:spcBef>
              <a:spcAft>
                <a:spcPts val="0"/>
              </a:spcAft>
              <a:buSzPts val="3000"/>
              <a:buNone/>
            </a:pPr>
            <a:r>
              <a:rPr lang="en" sz="1800" b="0"/>
              <a:t>Their Considerations </a:t>
            </a:r>
            <a:r>
              <a:rPr lang="en" sz="1400" b="0"/>
              <a:t>- Why they choose you? What is their problem that you actually solve</a:t>
            </a:r>
            <a:endParaRPr sz="1400" b="0"/>
          </a:p>
          <a:p>
            <a:pPr marL="0" lvl="0" indent="0" algn="l" rtl="0">
              <a:lnSpc>
                <a:spcPct val="115000"/>
              </a:lnSpc>
              <a:spcBef>
                <a:spcPts val="1600"/>
              </a:spcBef>
              <a:spcAft>
                <a:spcPts val="0"/>
              </a:spcAft>
              <a:buSzPts val="3000"/>
              <a:buNone/>
            </a:pPr>
            <a:r>
              <a:rPr lang="en" sz="1800" b="0"/>
              <a:t>Where are they online? </a:t>
            </a:r>
            <a:r>
              <a:rPr lang="en" sz="1400" b="0"/>
              <a:t>- Who do they follow? Where are they online? What do they read?</a:t>
            </a:r>
            <a:endParaRPr sz="1400" b="0"/>
          </a:p>
          <a:p>
            <a:pPr marL="0" lvl="0" indent="0" algn="l" rtl="0">
              <a:lnSpc>
                <a:spcPct val="115000"/>
              </a:lnSpc>
              <a:spcBef>
                <a:spcPts val="1600"/>
              </a:spcBef>
              <a:spcAft>
                <a:spcPts val="0"/>
              </a:spcAft>
              <a:buSzPts val="3000"/>
              <a:buNone/>
            </a:pPr>
            <a:r>
              <a:rPr lang="en" sz="1800" b="0"/>
              <a:t>Do your competitors currently serve your ideal clients? </a:t>
            </a:r>
            <a:r>
              <a:rPr lang="en" sz="1400" b="0"/>
              <a:t>- Why, what do they offer that you don’t? How do they communicate with them?</a:t>
            </a:r>
            <a:endParaRPr sz="1400" b="0"/>
          </a:p>
          <a:p>
            <a:pPr marL="0" lvl="0" indent="0" algn="l" rtl="0">
              <a:lnSpc>
                <a:spcPct val="115000"/>
              </a:lnSpc>
              <a:spcBef>
                <a:spcPts val="1600"/>
              </a:spcBef>
              <a:spcAft>
                <a:spcPts val="1600"/>
              </a:spcAft>
              <a:buSzPts val="3000"/>
              <a:buNone/>
            </a:pPr>
            <a:endParaRPr sz="1800" b="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8"/>
          <p:cNvSpPr txBox="1">
            <a:spLocks noGrp="1"/>
          </p:cNvSpPr>
          <p:nvPr>
            <p:ph type="title" idx="4294967295"/>
          </p:nvPr>
        </p:nvSpPr>
        <p:spPr>
          <a:xfrm>
            <a:off x="507275" y="316125"/>
            <a:ext cx="78612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Customer Segments or Personas</a:t>
            </a:r>
            <a:endParaRPr sz="2400">
              <a:solidFill>
                <a:srgbClr val="5E0D8B"/>
              </a:solidFill>
            </a:endParaRPr>
          </a:p>
        </p:txBody>
      </p:sp>
      <p:sp>
        <p:nvSpPr>
          <p:cNvPr id="184" name="Google Shape;184;p38"/>
          <p:cNvSpPr txBox="1"/>
          <p:nvPr/>
        </p:nvSpPr>
        <p:spPr>
          <a:xfrm>
            <a:off x="701375" y="1084125"/>
            <a:ext cx="76671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dk2"/>
                </a:solidFill>
                <a:latin typeface="Lato"/>
                <a:ea typeface="Lato"/>
                <a:cs typeface="Lato"/>
                <a:sym typeface="Lato"/>
              </a:rPr>
              <a:t>It is a good idea to NAME your personas and potentially putting an image in this document of what they look like.  Make it personal</a:t>
            </a:r>
            <a:endParaRPr>
              <a:solidFill>
                <a:schemeClr val="dk2"/>
              </a:solidFill>
              <a:latin typeface="Lato"/>
              <a:ea typeface="Lato"/>
              <a:cs typeface="Lato"/>
              <a:sym typeface="Lato"/>
            </a:endParaRPr>
          </a:p>
          <a:p>
            <a:pPr marL="0" lvl="0" indent="0" algn="l" rtl="0">
              <a:spcBef>
                <a:spcPts val="0"/>
              </a:spcBef>
              <a:spcAft>
                <a:spcPts val="0"/>
              </a:spcAft>
              <a:buNone/>
            </a:pPr>
            <a:endParaRPr>
              <a:latin typeface="Lato"/>
              <a:ea typeface="Lato"/>
              <a:cs typeface="Lato"/>
              <a:sym typeface="Lato"/>
            </a:endParaRPr>
          </a:p>
        </p:txBody>
      </p:sp>
      <p:sp>
        <p:nvSpPr>
          <p:cNvPr id="185" name="Google Shape;185;p38"/>
          <p:cNvSpPr/>
          <p:nvPr/>
        </p:nvSpPr>
        <p:spPr>
          <a:xfrm>
            <a:off x="6555825" y="1779425"/>
            <a:ext cx="1894200" cy="1183200"/>
          </a:xfrm>
          <a:prstGeom prst="roundRect">
            <a:avLst>
              <a:gd name="adj" fmla="val 16667"/>
            </a:avLst>
          </a:pr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accent2"/>
                </a:solidFill>
                <a:latin typeface="Lato"/>
                <a:ea typeface="Lato"/>
                <a:cs typeface="Lato"/>
                <a:sym typeface="Lato"/>
              </a:rPr>
              <a:t>Challenge &amp; Pain Points</a:t>
            </a:r>
            <a:endParaRPr b="1">
              <a:solidFill>
                <a:schemeClr val="accent2"/>
              </a:solidFill>
            </a:endParaRPr>
          </a:p>
        </p:txBody>
      </p:sp>
      <p:sp>
        <p:nvSpPr>
          <p:cNvPr id="186" name="Google Shape;186;p38"/>
          <p:cNvSpPr/>
          <p:nvPr/>
        </p:nvSpPr>
        <p:spPr>
          <a:xfrm>
            <a:off x="782225" y="1779425"/>
            <a:ext cx="1894200" cy="1183200"/>
          </a:xfrm>
          <a:prstGeom prst="roundRect">
            <a:avLst>
              <a:gd name="adj" fmla="val 16667"/>
            </a:avLst>
          </a:pr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accent2"/>
                </a:solidFill>
                <a:latin typeface="Lato"/>
                <a:ea typeface="Lato"/>
                <a:cs typeface="Lato"/>
                <a:sym typeface="Lato"/>
              </a:rPr>
              <a:t>Goals and Values</a:t>
            </a:r>
            <a:endParaRPr b="1">
              <a:solidFill>
                <a:schemeClr val="accent2"/>
              </a:solidFill>
            </a:endParaRPr>
          </a:p>
        </p:txBody>
      </p:sp>
      <p:sp>
        <p:nvSpPr>
          <p:cNvPr id="187" name="Google Shape;187;p38"/>
          <p:cNvSpPr/>
          <p:nvPr/>
        </p:nvSpPr>
        <p:spPr>
          <a:xfrm>
            <a:off x="6522425" y="3735675"/>
            <a:ext cx="1894200" cy="1183200"/>
          </a:xfrm>
          <a:prstGeom prst="roundRect">
            <a:avLst>
              <a:gd name="adj" fmla="val 16667"/>
            </a:avLst>
          </a:pr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accent2"/>
                </a:solidFill>
                <a:latin typeface="Lato"/>
                <a:ea typeface="Lato"/>
                <a:cs typeface="Lato"/>
                <a:sym typeface="Lato"/>
              </a:rPr>
              <a:t>Objections &amp; Barriers</a:t>
            </a:r>
            <a:endParaRPr>
              <a:solidFill>
                <a:schemeClr val="accent2"/>
              </a:solidFill>
              <a:latin typeface="Lato"/>
              <a:ea typeface="Lato"/>
              <a:cs typeface="Lato"/>
              <a:sym typeface="Lato"/>
            </a:endParaRPr>
          </a:p>
        </p:txBody>
      </p:sp>
      <p:sp>
        <p:nvSpPr>
          <p:cNvPr id="188" name="Google Shape;188;p38"/>
          <p:cNvSpPr/>
          <p:nvPr/>
        </p:nvSpPr>
        <p:spPr>
          <a:xfrm>
            <a:off x="843975" y="3826075"/>
            <a:ext cx="1894200" cy="1183200"/>
          </a:xfrm>
          <a:prstGeom prst="roundRect">
            <a:avLst>
              <a:gd name="adj" fmla="val 16667"/>
            </a:avLst>
          </a:pr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accent2"/>
                </a:solidFill>
                <a:latin typeface="Lato"/>
                <a:ea typeface="Lato"/>
                <a:cs typeface="Lato"/>
                <a:sym typeface="Lato"/>
              </a:rPr>
              <a:t>Influences</a:t>
            </a:r>
            <a:endParaRPr b="1">
              <a:solidFill>
                <a:schemeClr val="accent2"/>
              </a:solidFill>
            </a:endParaRPr>
          </a:p>
        </p:txBody>
      </p:sp>
      <p:pic>
        <p:nvPicPr>
          <p:cNvPr id="189" name="Google Shape;189;p38"/>
          <p:cNvPicPr preferRelativeResize="0"/>
          <p:nvPr/>
        </p:nvPicPr>
        <p:blipFill>
          <a:blip r:embed="rId3">
            <a:alphaModFix/>
          </a:blip>
          <a:stretch>
            <a:fillRect/>
          </a:stretch>
        </p:blipFill>
        <p:spPr>
          <a:xfrm>
            <a:off x="5117348" y="1799575"/>
            <a:ext cx="1230401" cy="1640526"/>
          </a:xfrm>
          <a:prstGeom prst="rect">
            <a:avLst/>
          </a:prstGeom>
          <a:noFill/>
          <a:ln>
            <a:noFill/>
          </a:ln>
        </p:spPr>
      </p:pic>
      <p:sp>
        <p:nvSpPr>
          <p:cNvPr id="190" name="Google Shape;190;p38"/>
          <p:cNvSpPr txBox="1"/>
          <p:nvPr/>
        </p:nvSpPr>
        <p:spPr>
          <a:xfrm>
            <a:off x="2977625" y="1989675"/>
            <a:ext cx="1135200" cy="2960400"/>
          </a:xfrm>
          <a:prstGeom prst="rect">
            <a:avLst/>
          </a:prstGeom>
          <a:noFill/>
          <a:ln>
            <a:noFill/>
          </a:ln>
        </p:spPr>
        <p:txBody>
          <a:bodyPr spcFirstLastPara="1" wrap="square" lIns="91425" tIns="91425" rIns="91425" bIns="91425" anchor="t" anchorCtr="0">
            <a:spAutoFit/>
          </a:bodyPr>
          <a:lstStyle/>
          <a:p>
            <a:pPr marL="0" lvl="0" indent="0" algn="l" rtl="0">
              <a:lnSpc>
                <a:spcPct val="140000"/>
              </a:lnSpc>
              <a:spcBef>
                <a:spcPts val="1000"/>
              </a:spcBef>
              <a:spcAft>
                <a:spcPts val="0"/>
              </a:spcAft>
              <a:buNone/>
            </a:pPr>
            <a:r>
              <a:rPr lang="en" sz="1000">
                <a:solidFill>
                  <a:srgbClr val="222222"/>
                </a:solidFill>
                <a:latin typeface="Lato"/>
                <a:ea typeface="Lato"/>
                <a:cs typeface="Lato"/>
                <a:sym typeface="Lato"/>
              </a:rPr>
              <a:t>Age</a:t>
            </a:r>
            <a:endParaRPr sz="1000">
              <a:solidFill>
                <a:srgbClr val="222222"/>
              </a:solidFill>
              <a:latin typeface="Lato"/>
              <a:ea typeface="Lato"/>
              <a:cs typeface="Lato"/>
              <a:sym typeface="Lato"/>
            </a:endParaRPr>
          </a:p>
          <a:p>
            <a:pPr marL="0" lvl="0" indent="0" algn="l" rtl="0">
              <a:lnSpc>
                <a:spcPct val="140000"/>
              </a:lnSpc>
              <a:spcBef>
                <a:spcPts val="1000"/>
              </a:spcBef>
              <a:spcAft>
                <a:spcPts val="0"/>
              </a:spcAft>
              <a:buNone/>
            </a:pPr>
            <a:r>
              <a:rPr lang="en" sz="1000">
                <a:solidFill>
                  <a:srgbClr val="222222"/>
                </a:solidFill>
                <a:latin typeface="Lato"/>
                <a:ea typeface="Lato"/>
                <a:cs typeface="Lato"/>
                <a:sym typeface="Lato"/>
              </a:rPr>
              <a:t>Marital Status</a:t>
            </a:r>
            <a:endParaRPr sz="1000">
              <a:solidFill>
                <a:srgbClr val="222222"/>
              </a:solidFill>
              <a:latin typeface="Lato"/>
              <a:ea typeface="Lato"/>
              <a:cs typeface="Lato"/>
              <a:sym typeface="Lato"/>
            </a:endParaRPr>
          </a:p>
          <a:p>
            <a:pPr marL="0" lvl="0" indent="0" algn="l" rtl="0">
              <a:lnSpc>
                <a:spcPct val="140000"/>
              </a:lnSpc>
              <a:spcBef>
                <a:spcPts val="1000"/>
              </a:spcBef>
              <a:spcAft>
                <a:spcPts val="0"/>
              </a:spcAft>
              <a:buNone/>
            </a:pPr>
            <a:r>
              <a:rPr lang="en" sz="1000">
                <a:solidFill>
                  <a:srgbClr val="222222"/>
                </a:solidFill>
                <a:latin typeface="Lato"/>
                <a:ea typeface="Lato"/>
                <a:cs typeface="Lato"/>
                <a:sym typeface="Lato"/>
              </a:rPr>
              <a:t>Location</a:t>
            </a:r>
            <a:endParaRPr sz="1000">
              <a:solidFill>
                <a:srgbClr val="222222"/>
              </a:solidFill>
              <a:latin typeface="Lato"/>
              <a:ea typeface="Lato"/>
              <a:cs typeface="Lato"/>
              <a:sym typeface="Lato"/>
            </a:endParaRPr>
          </a:p>
          <a:p>
            <a:pPr marL="0" lvl="0" indent="0" algn="l" rtl="0">
              <a:lnSpc>
                <a:spcPct val="140000"/>
              </a:lnSpc>
              <a:spcBef>
                <a:spcPts val="1000"/>
              </a:spcBef>
              <a:spcAft>
                <a:spcPts val="0"/>
              </a:spcAft>
              <a:buNone/>
            </a:pPr>
            <a:r>
              <a:rPr lang="en" sz="1000">
                <a:solidFill>
                  <a:srgbClr val="222222"/>
                </a:solidFill>
                <a:latin typeface="Lato"/>
                <a:ea typeface="Lato"/>
                <a:cs typeface="Lato"/>
                <a:sym typeface="Lato"/>
              </a:rPr>
              <a:t>Income</a:t>
            </a:r>
            <a:endParaRPr sz="1000">
              <a:solidFill>
                <a:srgbClr val="222222"/>
              </a:solidFill>
              <a:latin typeface="Lato"/>
              <a:ea typeface="Lato"/>
              <a:cs typeface="Lato"/>
              <a:sym typeface="Lato"/>
            </a:endParaRPr>
          </a:p>
          <a:p>
            <a:pPr marL="0" lvl="0" indent="0" algn="l" rtl="0">
              <a:lnSpc>
                <a:spcPct val="140000"/>
              </a:lnSpc>
              <a:spcBef>
                <a:spcPts val="1000"/>
              </a:spcBef>
              <a:spcAft>
                <a:spcPts val="0"/>
              </a:spcAft>
              <a:buNone/>
            </a:pPr>
            <a:r>
              <a:rPr lang="en" sz="1000">
                <a:solidFill>
                  <a:srgbClr val="222222"/>
                </a:solidFill>
                <a:latin typeface="Lato"/>
                <a:ea typeface="Lato"/>
                <a:cs typeface="Lato"/>
                <a:sym typeface="Lato"/>
              </a:rPr>
              <a:t>Occupation</a:t>
            </a:r>
            <a:endParaRPr sz="1000">
              <a:solidFill>
                <a:srgbClr val="222222"/>
              </a:solidFill>
              <a:latin typeface="Lato"/>
              <a:ea typeface="Lato"/>
              <a:cs typeface="Lato"/>
              <a:sym typeface="Lato"/>
            </a:endParaRPr>
          </a:p>
          <a:p>
            <a:pPr marL="0" lvl="0" indent="0" algn="l" rtl="0">
              <a:lnSpc>
                <a:spcPct val="140000"/>
              </a:lnSpc>
              <a:spcBef>
                <a:spcPts val="1000"/>
              </a:spcBef>
              <a:spcAft>
                <a:spcPts val="0"/>
              </a:spcAft>
              <a:buNone/>
            </a:pPr>
            <a:r>
              <a:rPr lang="en" sz="1000">
                <a:solidFill>
                  <a:srgbClr val="222222"/>
                </a:solidFill>
                <a:latin typeface="Lato"/>
                <a:ea typeface="Lato"/>
                <a:cs typeface="Lato"/>
                <a:sym typeface="Lato"/>
              </a:rPr>
              <a:t>Job Title</a:t>
            </a:r>
            <a:endParaRPr sz="1000">
              <a:solidFill>
                <a:srgbClr val="222222"/>
              </a:solidFill>
              <a:latin typeface="Lato"/>
              <a:ea typeface="Lato"/>
              <a:cs typeface="Lato"/>
              <a:sym typeface="Lato"/>
            </a:endParaRPr>
          </a:p>
          <a:p>
            <a:pPr marL="0" lvl="0" indent="0" algn="l" rtl="0">
              <a:lnSpc>
                <a:spcPct val="140000"/>
              </a:lnSpc>
              <a:spcBef>
                <a:spcPts val="1000"/>
              </a:spcBef>
              <a:spcAft>
                <a:spcPts val="0"/>
              </a:spcAft>
              <a:buNone/>
            </a:pPr>
            <a:r>
              <a:rPr lang="en" sz="1000">
                <a:solidFill>
                  <a:srgbClr val="222222"/>
                </a:solidFill>
                <a:latin typeface="Lato"/>
                <a:ea typeface="Lato"/>
                <a:cs typeface="Lato"/>
                <a:sym typeface="Lato"/>
              </a:rPr>
              <a:t>Level of Education</a:t>
            </a:r>
            <a:endParaRPr sz="1000">
              <a:solidFill>
                <a:srgbClr val="222222"/>
              </a:solidFill>
              <a:latin typeface="Lato"/>
              <a:ea typeface="Lato"/>
              <a:cs typeface="Lato"/>
              <a:sym typeface="Lato"/>
            </a:endParaRPr>
          </a:p>
          <a:p>
            <a:pPr marL="0" lvl="0" indent="0" algn="l" rtl="0">
              <a:lnSpc>
                <a:spcPct val="140000"/>
              </a:lnSpc>
              <a:spcBef>
                <a:spcPts val="1000"/>
              </a:spcBef>
              <a:spcAft>
                <a:spcPts val="1000"/>
              </a:spcAft>
              <a:buNone/>
            </a:pPr>
            <a:r>
              <a:rPr lang="en" sz="1000">
                <a:solidFill>
                  <a:srgbClr val="222222"/>
                </a:solidFill>
                <a:latin typeface="Lato"/>
                <a:ea typeface="Lato"/>
                <a:cs typeface="Lato"/>
                <a:sym typeface="Lato"/>
              </a:rPr>
              <a:t>Other</a:t>
            </a:r>
            <a:endParaRPr sz="1000">
              <a:solidFill>
                <a:srgbClr val="222222"/>
              </a:solidFill>
              <a:latin typeface="Lato"/>
              <a:ea typeface="Lato"/>
              <a:cs typeface="Lato"/>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9"/>
          <p:cNvSpPr txBox="1">
            <a:spLocks noGrp="1"/>
          </p:cNvSpPr>
          <p:nvPr>
            <p:ph type="title"/>
          </p:nvPr>
        </p:nvSpPr>
        <p:spPr>
          <a:xfrm>
            <a:off x="490250" y="526350"/>
            <a:ext cx="8076900" cy="4090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
              <a:t>Understanding Traffic</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40"/>
          <p:cNvSpPr txBox="1">
            <a:spLocks noGrp="1"/>
          </p:cNvSpPr>
          <p:nvPr>
            <p:ph type="title" idx="4294967295"/>
          </p:nvPr>
        </p:nvSpPr>
        <p:spPr>
          <a:xfrm>
            <a:off x="535775" y="712150"/>
            <a:ext cx="78612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Track where you are right now</a:t>
            </a:r>
            <a:endParaRPr sz="2400">
              <a:solidFill>
                <a:srgbClr val="5E0D8B"/>
              </a:solidFill>
            </a:endParaRPr>
          </a:p>
        </p:txBody>
      </p:sp>
      <p:sp>
        <p:nvSpPr>
          <p:cNvPr id="201" name="Google Shape;201;p40"/>
          <p:cNvSpPr txBox="1">
            <a:spLocks noGrp="1"/>
          </p:cNvSpPr>
          <p:nvPr>
            <p:ph type="title" idx="4294967295"/>
          </p:nvPr>
        </p:nvSpPr>
        <p:spPr>
          <a:xfrm>
            <a:off x="535775" y="1480150"/>
            <a:ext cx="8136900" cy="306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Clr>
                <a:schemeClr val="dk2"/>
              </a:buClr>
              <a:buSzPts val="1100"/>
              <a:buFont typeface="Arial"/>
              <a:buNone/>
            </a:pPr>
            <a:r>
              <a:rPr lang="en" sz="1800" b="0"/>
              <a:t>If you don’t know what your current traffic is like, then how will you know that your activities are working?</a:t>
            </a:r>
            <a:endParaRPr sz="1800" b="0"/>
          </a:p>
          <a:p>
            <a:pPr marL="0" lvl="0" indent="0" algn="l" rtl="0">
              <a:lnSpc>
                <a:spcPct val="115000"/>
              </a:lnSpc>
              <a:spcBef>
                <a:spcPts val="1600"/>
              </a:spcBef>
              <a:spcAft>
                <a:spcPts val="0"/>
              </a:spcAft>
              <a:buClr>
                <a:schemeClr val="dk2"/>
              </a:buClr>
              <a:buSzPts val="1100"/>
              <a:buFont typeface="Arial"/>
              <a:buNone/>
            </a:pPr>
            <a:r>
              <a:rPr lang="en" sz="1800" b="0"/>
              <a:t>What do you currently class as a conversion action?</a:t>
            </a:r>
            <a:endParaRPr sz="1800" b="0"/>
          </a:p>
          <a:p>
            <a:pPr marL="0" lvl="0" indent="0" algn="l" rtl="0">
              <a:lnSpc>
                <a:spcPct val="115000"/>
              </a:lnSpc>
              <a:spcBef>
                <a:spcPts val="1600"/>
              </a:spcBef>
              <a:spcAft>
                <a:spcPts val="0"/>
              </a:spcAft>
              <a:buClr>
                <a:schemeClr val="dk2"/>
              </a:buClr>
              <a:buSzPts val="1100"/>
              <a:buFont typeface="Arial"/>
              <a:buNone/>
            </a:pPr>
            <a:r>
              <a:rPr lang="en" sz="1800" b="0"/>
              <a:t>What do you currently class as a lead?</a:t>
            </a:r>
            <a:endParaRPr sz="1800" b="0"/>
          </a:p>
          <a:p>
            <a:pPr marL="0" lvl="0" indent="0" algn="l" rtl="0">
              <a:lnSpc>
                <a:spcPct val="115000"/>
              </a:lnSpc>
              <a:spcBef>
                <a:spcPts val="1600"/>
              </a:spcBef>
              <a:spcAft>
                <a:spcPts val="0"/>
              </a:spcAft>
              <a:buClr>
                <a:schemeClr val="dk2"/>
              </a:buClr>
              <a:buSzPts val="1100"/>
              <a:buFont typeface="Arial"/>
              <a:buNone/>
            </a:pPr>
            <a:r>
              <a:rPr lang="en" sz="1800" b="0"/>
              <a:t>Do you know how many of them you get it month and what your success rate is?</a:t>
            </a:r>
            <a:endParaRPr sz="1800" b="0"/>
          </a:p>
          <a:p>
            <a:pPr marL="0" lvl="0" indent="0" algn="l" rtl="0">
              <a:lnSpc>
                <a:spcPct val="115000"/>
              </a:lnSpc>
              <a:spcBef>
                <a:spcPts val="1600"/>
              </a:spcBef>
              <a:spcAft>
                <a:spcPts val="1600"/>
              </a:spcAft>
              <a:buClr>
                <a:schemeClr val="dk2"/>
              </a:buClr>
              <a:buSzPts val="1100"/>
              <a:buFont typeface="Arial"/>
              <a:buNone/>
            </a:pPr>
            <a:endParaRPr sz="1800" b="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5"/>
        <p:cNvGrpSpPr/>
        <p:nvPr/>
      </p:nvGrpSpPr>
      <p:grpSpPr>
        <a:xfrm>
          <a:off x="0" y="0"/>
          <a:ext cx="0" cy="0"/>
          <a:chOff x="0" y="0"/>
          <a:chExt cx="0" cy="0"/>
        </a:xfrm>
      </p:grpSpPr>
      <p:sp>
        <p:nvSpPr>
          <p:cNvPr id="206" name="Google Shape;206;p41"/>
          <p:cNvSpPr txBox="1">
            <a:spLocks noGrp="1"/>
          </p:cNvSpPr>
          <p:nvPr>
            <p:ph type="subTitle" idx="1"/>
          </p:nvPr>
        </p:nvSpPr>
        <p:spPr>
          <a:xfrm>
            <a:off x="191850" y="631375"/>
            <a:ext cx="4175100" cy="4167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2100"/>
              <a:buNone/>
            </a:pPr>
            <a:r>
              <a:rPr lang="en" sz="3000" b="1">
                <a:solidFill>
                  <a:srgbClr val="5E0D8B"/>
                </a:solidFill>
              </a:rPr>
              <a:t>Know your numbers</a:t>
            </a:r>
            <a:endParaRPr sz="3000" b="1">
              <a:solidFill>
                <a:srgbClr val="5E0D8B"/>
              </a:solidFill>
            </a:endParaRPr>
          </a:p>
          <a:p>
            <a:pPr marL="0" lvl="0" indent="0" algn="l" rtl="0">
              <a:lnSpc>
                <a:spcPct val="115000"/>
              </a:lnSpc>
              <a:spcBef>
                <a:spcPts val="1600"/>
              </a:spcBef>
              <a:spcAft>
                <a:spcPts val="0"/>
              </a:spcAft>
              <a:buSzPts val="2100"/>
              <a:buNone/>
            </a:pPr>
            <a:r>
              <a:rPr lang="en" sz="1800">
                <a:solidFill>
                  <a:schemeClr val="dk2"/>
                </a:solidFill>
              </a:rPr>
              <a:t>Before you embark on a new marketing activity, you need to be clear on what you are trying to achieve.</a:t>
            </a:r>
            <a:endParaRPr sz="1800">
              <a:solidFill>
                <a:schemeClr val="dk2"/>
              </a:solidFill>
            </a:endParaRPr>
          </a:p>
          <a:p>
            <a:pPr marL="0" lvl="0" indent="0" algn="l" rtl="0">
              <a:lnSpc>
                <a:spcPct val="115000"/>
              </a:lnSpc>
              <a:spcBef>
                <a:spcPts val="1600"/>
              </a:spcBef>
              <a:spcAft>
                <a:spcPts val="0"/>
              </a:spcAft>
              <a:buSzPts val="2100"/>
              <a:buNone/>
            </a:pPr>
            <a:r>
              <a:rPr lang="en" sz="1800">
                <a:solidFill>
                  <a:schemeClr val="dk2"/>
                </a:solidFill>
              </a:rPr>
              <a:t>Let’s look at this scenario</a:t>
            </a:r>
            <a:endParaRPr sz="1800">
              <a:solidFill>
                <a:schemeClr val="dk2"/>
              </a:solidFill>
            </a:endParaRPr>
          </a:p>
          <a:p>
            <a:pPr marL="457200" lvl="0" indent="-317500" algn="l" rtl="0">
              <a:lnSpc>
                <a:spcPct val="115000"/>
              </a:lnSpc>
              <a:spcBef>
                <a:spcPts val="1600"/>
              </a:spcBef>
              <a:spcAft>
                <a:spcPts val="0"/>
              </a:spcAft>
              <a:buClr>
                <a:schemeClr val="dk2"/>
              </a:buClr>
              <a:buSzPts val="1400"/>
              <a:buChar char="●"/>
            </a:pPr>
            <a:r>
              <a:rPr lang="en" sz="1400">
                <a:solidFill>
                  <a:schemeClr val="dk2"/>
                </a:solidFill>
              </a:rPr>
              <a:t>I want 3 new clients per month</a:t>
            </a:r>
            <a:endParaRPr sz="1400">
              <a:solidFill>
                <a:schemeClr val="dk2"/>
              </a:solidFill>
            </a:endParaRPr>
          </a:p>
          <a:p>
            <a:pPr marL="457200" lvl="0" indent="-317500" algn="l" rtl="0">
              <a:lnSpc>
                <a:spcPct val="115000"/>
              </a:lnSpc>
              <a:spcBef>
                <a:spcPts val="0"/>
              </a:spcBef>
              <a:spcAft>
                <a:spcPts val="0"/>
              </a:spcAft>
              <a:buClr>
                <a:schemeClr val="dk2"/>
              </a:buClr>
              <a:buSzPts val="1400"/>
              <a:buChar char="●"/>
            </a:pPr>
            <a:r>
              <a:rPr lang="en" sz="1400">
                <a:solidFill>
                  <a:schemeClr val="dk2"/>
                </a:solidFill>
              </a:rPr>
              <a:t>I know I have a conversion rate of 1 in 3.</a:t>
            </a:r>
            <a:endParaRPr sz="1400">
              <a:solidFill>
                <a:schemeClr val="dk2"/>
              </a:solidFill>
            </a:endParaRPr>
          </a:p>
          <a:p>
            <a:pPr marL="457200" lvl="0" indent="-317500" algn="l" rtl="0">
              <a:lnSpc>
                <a:spcPct val="115000"/>
              </a:lnSpc>
              <a:spcBef>
                <a:spcPts val="0"/>
              </a:spcBef>
              <a:spcAft>
                <a:spcPts val="0"/>
              </a:spcAft>
              <a:buClr>
                <a:schemeClr val="dk2"/>
              </a:buClr>
              <a:buSzPts val="1400"/>
              <a:buChar char="●"/>
            </a:pPr>
            <a:r>
              <a:rPr lang="en" sz="1400">
                <a:solidFill>
                  <a:schemeClr val="dk2"/>
                </a:solidFill>
              </a:rPr>
              <a:t>So what does this mean in practice?</a:t>
            </a:r>
            <a:endParaRPr sz="1400">
              <a:solidFill>
                <a:schemeClr val="dk2"/>
              </a:solidFill>
            </a:endParaRPr>
          </a:p>
          <a:p>
            <a:pPr marL="0" lvl="0" indent="0" algn="l" rtl="0">
              <a:lnSpc>
                <a:spcPct val="100000"/>
              </a:lnSpc>
              <a:spcBef>
                <a:spcPts val="1600"/>
              </a:spcBef>
              <a:spcAft>
                <a:spcPts val="0"/>
              </a:spcAft>
              <a:buSzPts val="2100"/>
              <a:buNone/>
            </a:pPr>
            <a:endParaRPr sz="1800">
              <a:solidFill>
                <a:srgbClr val="191919"/>
              </a:solidFill>
            </a:endParaRPr>
          </a:p>
        </p:txBody>
      </p:sp>
      <p:pic>
        <p:nvPicPr>
          <p:cNvPr id="207" name="Google Shape;207;p41"/>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4488725" y="0"/>
            <a:ext cx="4655274" cy="514350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1"/>
        <p:cNvGrpSpPr/>
        <p:nvPr/>
      </p:nvGrpSpPr>
      <p:grpSpPr>
        <a:xfrm>
          <a:off x="0" y="0"/>
          <a:ext cx="0" cy="0"/>
          <a:chOff x="0" y="0"/>
          <a:chExt cx="0" cy="0"/>
        </a:xfrm>
      </p:grpSpPr>
      <p:pic>
        <p:nvPicPr>
          <p:cNvPr id="212" name="Google Shape;212;p42"/>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 y="0"/>
            <a:ext cx="4567200" cy="5143504"/>
          </a:xfrm>
          <a:prstGeom prst="rect">
            <a:avLst/>
          </a:prstGeom>
          <a:noFill/>
          <a:ln>
            <a:noFill/>
          </a:ln>
        </p:spPr>
      </p:pic>
      <p:sp>
        <p:nvSpPr>
          <p:cNvPr id="213" name="Google Shape;213;p42"/>
          <p:cNvSpPr txBox="1">
            <a:spLocks noGrp="1"/>
          </p:cNvSpPr>
          <p:nvPr>
            <p:ph type="body" idx="1"/>
          </p:nvPr>
        </p:nvSpPr>
        <p:spPr>
          <a:xfrm>
            <a:off x="4832750" y="980400"/>
            <a:ext cx="4033800" cy="31827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200"/>
              <a:buNone/>
            </a:pPr>
            <a:r>
              <a:rPr lang="en" sz="3000" b="1">
                <a:solidFill>
                  <a:srgbClr val="5E0D8B"/>
                </a:solidFill>
              </a:rPr>
              <a:t>You need more traffic than you realise</a:t>
            </a:r>
            <a:endParaRPr sz="3000">
              <a:solidFill>
                <a:schemeClr val="dk1"/>
              </a:solidFill>
            </a:endParaRPr>
          </a:p>
          <a:p>
            <a:pPr marL="0" marR="0" lvl="0" indent="0" algn="l" rtl="0">
              <a:lnSpc>
                <a:spcPct val="115000"/>
              </a:lnSpc>
              <a:spcBef>
                <a:spcPts val="0"/>
              </a:spcBef>
              <a:spcAft>
                <a:spcPts val="0"/>
              </a:spcAft>
              <a:buNone/>
            </a:pPr>
            <a:endParaRPr sz="1800">
              <a:solidFill>
                <a:schemeClr val="dk2"/>
              </a:solidFill>
            </a:endParaRPr>
          </a:p>
          <a:p>
            <a:pPr marL="0" marR="0" lvl="0" indent="0" algn="l" rtl="0">
              <a:lnSpc>
                <a:spcPct val="115000"/>
              </a:lnSpc>
              <a:spcBef>
                <a:spcPts val="0"/>
              </a:spcBef>
              <a:spcAft>
                <a:spcPts val="0"/>
              </a:spcAft>
              <a:buNone/>
            </a:pPr>
            <a:r>
              <a:rPr lang="en" sz="1400">
                <a:solidFill>
                  <a:schemeClr val="dk2"/>
                </a:solidFill>
              </a:rPr>
              <a:t>Current action takers from any call to action is around  1%!</a:t>
            </a:r>
            <a:endParaRPr sz="1400">
              <a:solidFill>
                <a:schemeClr val="dk2"/>
              </a:solidFill>
            </a:endParaRPr>
          </a:p>
          <a:p>
            <a:pPr marL="0" marR="0" lvl="0" indent="0" algn="l" rtl="0">
              <a:lnSpc>
                <a:spcPct val="115000"/>
              </a:lnSpc>
              <a:spcBef>
                <a:spcPts val="0"/>
              </a:spcBef>
              <a:spcAft>
                <a:spcPts val="0"/>
              </a:spcAft>
              <a:buNone/>
            </a:pPr>
            <a:endParaRPr sz="1400">
              <a:solidFill>
                <a:schemeClr val="dk2"/>
              </a:solidFill>
            </a:endParaRPr>
          </a:p>
          <a:p>
            <a:pPr marL="0" marR="0" lvl="0" indent="0" algn="l" rtl="0">
              <a:lnSpc>
                <a:spcPct val="115000"/>
              </a:lnSpc>
              <a:spcBef>
                <a:spcPts val="0"/>
              </a:spcBef>
              <a:spcAft>
                <a:spcPts val="0"/>
              </a:spcAft>
              <a:buNone/>
            </a:pPr>
            <a:r>
              <a:rPr lang="en" sz="1400">
                <a:solidFill>
                  <a:schemeClr val="dk2"/>
                </a:solidFill>
              </a:rPr>
              <a:t>So if you know you need to speak with 3 people to secure 1 new client.</a:t>
            </a:r>
            <a:endParaRPr sz="1400">
              <a:solidFill>
                <a:schemeClr val="dk2"/>
              </a:solidFill>
            </a:endParaRPr>
          </a:p>
          <a:p>
            <a:pPr marL="0" marR="0" lvl="0" indent="0" algn="l" rtl="0">
              <a:lnSpc>
                <a:spcPct val="115000"/>
              </a:lnSpc>
              <a:spcBef>
                <a:spcPts val="0"/>
              </a:spcBef>
              <a:spcAft>
                <a:spcPts val="0"/>
              </a:spcAft>
              <a:buNone/>
            </a:pPr>
            <a:endParaRPr sz="1400">
              <a:solidFill>
                <a:schemeClr val="dk2"/>
              </a:solidFill>
            </a:endParaRPr>
          </a:p>
          <a:p>
            <a:pPr marL="0" marR="0" lvl="0" indent="0" algn="l" rtl="0">
              <a:lnSpc>
                <a:spcPct val="115000"/>
              </a:lnSpc>
              <a:spcBef>
                <a:spcPts val="0"/>
              </a:spcBef>
              <a:spcAft>
                <a:spcPts val="0"/>
              </a:spcAft>
              <a:buNone/>
            </a:pPr>
            <a:r>
              <a:rPr lang="en" sz="1400">
                <a:solidFill>
                  <a:schemeClr val="dk2"/>
                </a:solidFill>
              </a:rPr>
              <a:t>You essentially need to get in front of 300 people to secure appointments to those 3 people - to get that one new client</a:t>
            </a:r>
            <a:endParaRPr sz="1400">
              <a:solidFill>
                <a:schemeClr val="dk2"/>
              </a:solidFill>
            </a:endParaRPr>
          </a:p>
          <a:p>
            <a:pPr marL="0" marR="0" lvl="0" indent="0" algn="l" rtl="0">
              <a:lnSpc>
                <a:spcPct val="115000"/>
              </a:lnSpc>
              <a:spcBef>
                <a:spcPts val="0"/>
              </a:spcBef>
              <a:spcAft>
                <a:spcPts val="0"/>
              </a:spcAft>
              <a:buNone/>
            </a:pPr>
            <a:endParaRPr sz="1400">
              <a:solidFill>
                <a:schemeClr val="dk2"/>
              </a:solidFill>
            </a:endParaRPr>
          </a:p>
          <a:p>
            <a:pPr marL="0" marR="0" lvl="0" indent="0" algn="l" rtl="0">
              <a:lnSpc>
                <a:spcPct val="115000"/>
              </a:lnSpc>
              <a:spcBef>
                <a:spcPts val="0"/>
              </a:spcBef>
              <a:spcAft>
                <a:spcPts val="0"/>
              </a:spcAft>
              <a:buNone/>
            </a:pPr>
            <a:r>
              <a:rPr lang="en" sz="1400">
                <a:solidFill>
                  <a:schemeClr val="dk2"/>
                </a:solidFill>
              </a:rPr>
              <a:t>This might mean that you need to send an email to 3000 people to get those 300 people to click to view the page or 30000 people to see your ad to take any action.</a:t>
            </a:r>
            <a:endParaRPr sz="1400">
              <a:solidFill>
                <a:schemeClr val="dk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7"/>
        <p:cNvGrpSpPr/>
        <p:nvPr/>
      </p:nvGrpSpPr>
      <p:grpSpPr>
        <a:xfrm>
          <a:off x="0" y="0"/>
          <a:ext cx="0" cy="0"/>
          <a:chOff x="0" y="0"/>
          <a:chExt cx="0" cy="0"/>
        </a:xfrm>
      </p:grpSpPr>
      <p:sp>
        <p:nvSpPr>
          <p:cNvPr id="218" name="Google Shape;218;p43"/>
          <p:cNvSpPr txBox="1">
            <a:spLocks noGrp="1"/>
          </p:cNvSpPr>
          <p:nvPr>
            <p:ph type="subTitle" idx="1"/>
          </p:nvPr>
        </p:nvSpPr>
        <p:spPr>
          <a:xfrm>
            <a:off x="191850" y="631375"/>
            <a:ext cx="4175100" cy="4167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2100"/>
              <a:buNone/>
            </a:pPr>
            <a:r>
              <a:rPr lang="en" sz="3000" b="1">
                <a:solidFill>
                  <a:srgbClr val="5E0D8B"/>
                </a:solidFill>
              </a:rPr>
              <a:t>Are you monitoring Google Analytics?</a:t>
            </a:r>
            <a:endParaRPr sz="3000" b="1">
              <a:solidFill>
                <a:srgbClr val="5E0D8B"/>
              </a:solidFill>
            </a:endParaRPr>
          </a:p>
          <a:p>
            <a:pPr marL="0" lvl="0" indent="0" algn="l" rtl="0">
              <a:lnSpc>
                <a:spcPct val="115000"/>
              </a:lnSpc>
              <a:spcBef>
                <a:spcPts val="1600"/>
              </a:spcBef>
              <a:spcAft>
                <a:spcPts val="0"/>
              </a:spcAft>
              <a:buSzPts val="2100"/>
              <a:buNone/>
            </a:pPr>
            <a:r>
              <a:rPr lang="en" sz="1400">
                <a:solidFill>
                  <a:schemeClr val="dk2"/>
                </a:solidFill>
              </a:rPr>
              <a:t>Many businesses simply do not monitor their website traffic at all.</a:t>
            </a:r>
            <a:endParaRPr sz="1400">
              <a:solidFill>
                <a:schemeClr val="dk2"/>
              </a:solidFill>
            </a:endParaRPr>
          </a:p>
          <a:p>
            <a:pPr marL="0" lvl="0" indent="0" algn="l" rtl="0">
              <a:lnSpc>
                <a:spcPct val="115000"/>
              </a:lnSpc>
              <a:spcBef>
                <a:spcPts val="1600"/>
              </a:spcBef>
              <a:spcAft>
                <a:spcPts val="0"/>
              </a:spcAft>
              <a:buSzPts val="2100"/>
              <a:buNone/>
            </a:pPr>
            <a:r>
              <a:rPr lang="en" sz="1400">
                <a:solidFill>
                  <a:schemeClr val="dk2"/>
                </a:solidFill>
              </a:rPr>
              <a:t>As a marketing or the person responsible for this activity, you must know your numbers.</a:t>
            </a:r>
            <a:endParaRPr sz="1400">
              <a:solidFill>
                <a:schemeClr val="dk2"/>
              </a:solidFill>
            </a:endParaRPr>
          </a:p>
          <a:p>
            <a:pPr marL="0" lvl="0" indent="0" algn="l" rtl="0">
              <a:lnSpc>
                <a:spcPct val="115000"/>
              </a:lnSpc>
              <a:spcBef>
                <a:spcPts val="1600"/>
              </a:spcBef>
              <a:spcAft>
                <a:spcPts val="0"/>
              </a:spcAft>
              <a:buSzPts val="2100"/>
              <a:buNone/>
            </a:pPr>
            <a:r>
              <a:rPr lang="en" sz="1400">
                <a:solidFill>
                  <a:schemeClr val="dk2"/>
                </a:solidFill>
              </a:rPr>
              <a:t>You also need to ensure that you use tools like Google Data Studio to help with tracking of key pieces of data </a:t>
            </a:r>
            <a:endParaRPr sz="1400">
              <a:solidFill>
                <a:schemeClr val="dk2"/>
              </a:solidFill>
            </a:endParaRPr>
          </a:p>
          <a:p>
            <a:pPr marL="457200" lvl="0" indent="-317500" algn="l" rtl="0">
              <a:lnSpc>
                <a:spcPct val="115000"/>
              </a:lnSpc>
              <a:spcBef>
                <a:spcPts val="1600"/>
              </a:spcBef>
              <a:spcAft>
                <a:spcPts val="0"/>
              </a:spcAft>
              <a:buClr>
                <a:schemeClr val="dk2"/>
              </a:buClr>
              <a:buSzPts val="1400"/>
              <a:buChar char="●"/>
            </a:pPr>
            <a:r>
              <a:rPr lang="en" sz="1400">
                <a:solidFill>
                  <a:schemeClr val="dk2"/>
                </a:solidFill>
              </a:rPr>
              <a:t>Goals</a:t>
            </a:r>
            <a:endParaRPr sz="1400">
              <a:solidFill>
                <a:schemeClr val="dk2"/>
              </a:solidFill>
            </a:endParaRPr>
          </a:p>
          <a:p>
            <a:pPr marL="457200" lvl="0" indent="-317500" algn="l" rtl="0">
              <a:lnSpc>
                <a:spcPct val="115000"/>
              </a:lnSpc>
              <a:spcBef>
                <a:spcPts val="0"/>
              </a:spcBef>
              <a:spcAft>
                <a:spcPts val="0"/>
              </a:spcAft>
              <a:buClr>
                <a:schemeClr val="dk2"/>
              </a:buClr>
              <a:buSzPts val="1400"/>
              <a:buChar char="●"/>
            </a:pPr>
            <a:r>
              <a:rPr lang="en" sz="1400">
                <a:solidFill>
                  <a:schemeClr val="dk2"/>
                </a:solidFill>
              </a:rPr>
              <a:t>Click through rates</a:t>
            </a:r>
            <a:endParaRPr sz="1400">
              <a:solidFill>
                <a:schemeClr val="dk2"/>
              </a:solidFill>
            </a:endParaRPr>
          </a:p>
          <a:p>
            <a:pPr marL="457200" lvl="0" indent="-317500" algn="l" rtl="0">
              <a:lnSpc>
                <a:spcPct val="115000"/>
              </a:lnSpc>
              <a:spcBef>
                <a:spcPts val="0"/>
              </a:spcBef>
              <a:spcAft>
                <a:spcPts val="0"/>
              </a:spcAft>
              <a:buClr>
                <a:schemeClr val="dk2"/>
              </a:buClr>
              <a:buSzPts val="1400"/>
              <a:buChar char="●"/>
            </a:pPr>
            <a:r>
              <a:rPr lang="en" sz="1400">
                <a:solidFill>
                  <a:schemeClr val="dk2"/>
                </a:solidFill>
              </a:rPr>
              <a:t>Conversions</a:t>
            </a:r>
            <a:endParaRPr sz="1400">
              <a:solidFill>
                <a:schemeClr val="dk2"/>
              </a:solidFill>
            </a:endParaRPr>
          </a:p>
          <a:p>
            <a:pPr marL="0" lvl="0" indent="0" algn="l" rtl="0">
              <a:lnSpc>
                <a:spcPct val="100000"/>
              </a:lnSpc>
              <a:spcBef>
                <a:spcPts val="1600"/>
              </a:spcBef>
              <a:spcAft>
                <a:spcPts val="0"/>
              </a:spcAft>
              <a:buSzPts val="2100"/>
              <a:buNone/>
            </a:pPr>
            <a:endParaRPr sz="1800">
              <a:solidFill>
                <a:srgbClr val="191919"/>
              </a:solidFill>
            </a:endParaRPr>
          </a:p>
        </p:txBody>
      </p:sp>
      <p:pic>
        <p:nvPicPr>
          <p:cNvPr id="219" name="Google Shape;219;p43"/>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4488725" y="0"/>
            <a:ext cx="4655273" cy="514350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6"/>
          <p:cNvSpPr txBox="1">
            <a:spLocks noGrp="1"/>
          </p:cNvSpPr>
          <p:nvPr>
            <p:ph type="title" idx="4294967295"/>
          </p:nvPr>
        </p:nvSpPr>
        <p:spPr>
          <a:xfrm>
            <a:off x="535775" y="712150"/>
            <a:ext cx="64089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Who am I &amp; Welcome</a:t>
            </a:r>
            <a:endParaRPr sz="2400">
              <a:solidFill>
                <a:srgbClr val="5E0D8B"/>
              </a:solidFill>
            </a:endParaRPr>
          </a:p>
        </p:txBody>
      </p:sp>
      <p:sp>
        <p:nvSpPr>
          <p:cNvPr id="112" name="Google Shape;112;p26"/>
          <p:cNvSpPr txBox="1">
            <a:spLocks noGrp="1"/>
          </p:cNvSpPr>
          <p:nvPr>
            <p:ph type="title" idx="4294967295"/>
          </p:nvPr>
        </p:nvSpPr>
        <p:spPr>
          <a:xfrm>
            <a:off x="535775" y="1480150"/>
            <a:ext cx="4795500" cy="306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3000"/>
              <a:buNone/>
            </a:pPr>
            <a:r>
              <a:rPr lang="en" sz="1800" b="0"/>
              <a:t>Leanne O’Sullivan - Digital Sherpa</a:t>
            </a:r>
            <a:endParaRPr sz="1800" b="0"/>
          </a:p>
          <a:p>
            <a:pPr marL="0" lvl="0" indent="0" algn="l" rtl="0">
              <a:lnSpc>
                <a:spcPct val="115000"/>
              </a:lnSpc>
              <a:spcBef>
                <a:spcPts val="1600"/>
              </a:spcBef>
              <a:spcAft>
                <a:spcPts val="0"/>
              </a:spcAft>
              <a:buSzPts val="3000"/>
              <a:buNone/>
            </a:pPr>
            <a:r>
              <a:rPr lang="en" sz="1800" b="0"/>
              <a:t>Founder &amp; Digital Strategist - Adventure Digital</a:t>
            </a:r>
            <a:endParaRPr sz="1800" b="0"/>
          </a:p>
          <a:p>
            <a:pPr marL="0" lvl="0" indent="0" algn="l" rtl="0">
              <a:lnSpc>
                <a:spcPct val="115000"/>
              </a:lnSpc>
              <a:spcBef>
                <a:spcPts val="1600"/>
              </a:spcBef>
              <a:spcAft>
                <a:spcPts val="0"/>
              </a:spcAft>
              <a:buSzPts val="3000"/>
              <a:buNone/>
            </a:pPr>
            <a:r>
              <a:rPr lang="en" sz="1800" b="0"/>
              <a:t>20 years</a:t>
            </a:r>
            <a:endParaRPr sz="1800" b="0"/>
          </a:p>
          <a:p>
            <a:pPr marL="0" lvl="0" indent="0" algn="l" rtl="0">
              <a:lnSpc>
                <a:spcPct val="115000"/>
              </a:lnSpc>
              <a:spcBef>
                <a:spcPts val="1600"/>
              </a:spcBef>
              <a:spcAft>
                <a:spcPts val="0"/>
              </a:spcAft>
              <a:buSzPts val="3000"/>
              <a:buNone/>
            </a:pPr>
            <a:r>
              <a:rPr lang="en" sz="1800" b="0"/>
              <a:t>Founder &amp; Digital Advocate - Summit School with Leanne O</a:t>
            </a:r>
            <a:endParaRPr sz="1800" b="0"/>
          </a:p>
          <a:p>
            <a:pPr marL="0" lvl="0" indent="0" algn="l" rtl="0">
              <a:lnSpc>
                <a:spcPct val="115000"/>
              </a:lnSpc>
              <a:spcBef>
                <a:spcPts val="1600"/>
              </a:spcBef>
              <a:spcAft>
                <a:spcPts val="0"/>
              </a:spcAft>
              <a:buSzPts val="3000"/>
              <a:buNone/>
            </a:pPr>
            <a:endParaRPr sz="1800" b="0"/>
          </a:p>
          <a:p>
            <a:pPr marL="0" lvl="0" indent="0" algn="l" rtl="0">
              <a:lnSpc>
                <a:spcPct val="115000"/>
              </a:lnSpc>
              <a:spcBef>
                <a:spcPts val="1600"/>
              </a:spcBef>
              <a:spcAft>
                <a:spcPts val="1600"/>
              </a:spcAft>
              <a:buSzPts val="3000"/>
              <a:buNone/>
            </a:pPr>
            <a:endParaRPr sz="1800" b="0"/>
          </a:p>
        </p:txBody>
      </p:sp>
      <p:pic>
        <p:nvPicPr>
          <p:cNvPr id="113" name="Google Shape;113;p26" descr="Leanne O Portrait 5244 EDITED.jpg"/>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5596025" y="1059800"/>
            <a:ext cx="3402375" cy="340237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
                                            <p:txEl>
                                              <p:pRg st="0" end="0"/>
                                            </p:txEl>
                                          </p:spTgt>
                                        </p:tgtEl>
                                        <p:attrNameLst>
                                          <p:attrName>style.visibility</p:attrName>
                                        </p:attrNameLst>
                                      </p:cBhvr>
                                      <p:to>
                                        <p:strVal val="visible"/>
                                      </p:to>
                                    </p:set>
                                    <p:animEffect transition="in" filter="fade">
                                      <p:cBhvr>
                                        <p:cTn id="7" dur="300"/>
                                        <p:tgtEl>
                                          <p:spTgt spid="1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
                                            <p:txEl>
                                              <p:pRg st="1" end="1"/>
                                            </p:txEl>
                                          </p:spTgt>
                                        </p:tgtEl>
                                        <p:attrNameLst>
                                          <p:attrName>style.visibility</p:attrName>
                                        </p:attrNameLst>
                                      </p:cBhvr>
                                      <p:to>
                                        <p:strVal val="visible"/>
                                      </p:to>
                                    </p:set>
                                    <p:animEffect transition="in" filter="fade">
                                      <p:cBhvr>
                                        <p:cTn id="12" dur="300"/>
                                        <p:tgtEl>
                                          <p:spTgt spid="1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
                                            <p:txEl>
                                              <p:pRg st="2" end="2"/>
                                            </p:txEl>
                                          </p:spTgt>
                                        </p:tgtEl>
                                        <p:attrNameLst>
                                          <p:attrName>style.visibility</p:attrName>
                                        </p:attrNameLst>
                                      </p:cBhvr>
                                      <p:to>
                                        <p:strVal val="visible"/>
                                      </p:to>
                                    </p:set>
                                    <p:animEffect transition="in" filter="fade">
                                      <p:cBhvr>
                                        <p:cTn id="17" dur="300"/>
                                        <p:tgtEl>
                                          <p:spTgt spid="1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2">
                                            <p:txEl>
                                              <p:pRg st="3" end="3"/>
                                            </p:txEl>
                                          </p:spTgt>
                                        </p:tgtEl>
                                        <p:attrNameLst>
                                          <p:attrName>style.visibility</p:attrName>
                                        </p:attrNameLst>
                                      </p:cBhvr>
                                      <p:to>
                                        <p:strVal val="visible"/>
                                      </p:to>
                                    </p:set>
                                    <p:animEffect transition="in" filter="fade">
                                      <p:cBhvr>
                                        <p:cTn id="22" dur="300"/>
                                        <p:tgtEl>
                                          <p:spTgt spid="1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2">
                                            <p:txEl>
                                              <p:pRg st="4" end="4"/>
                                            </p:txEl>
                                          </p:spTgt>
                                        </p:tgtEl>
                                        <p:attrNameLst>
                                          <p:attrName>style.visibility</p:attrName>
                                        </p:attrNameLst>
                                      </p:cBhvr>
                                      <p:to>
                                        <p:strVal val="visible"/>
                                      </p:to>
                                    </p:set>
                                    <p:animEffect transition="in" filter="fade">
                                      <p:cBhvr>
                                        <p:cTn id="27" dur="300"/>
                                        <p:tgtEl>
                                          <p:spTgt spid="1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2">
                                            <p:txEl>
                                              <p:pRg st="5" end="5"/>
                                            </p:txEl>
                                          </p:spTgt>
                                        </p:tgtEl>
                                        <p:attrNameLst>
                                          <p:attrName>style.visibility</p:attrName>
                                        </p:attrNameLst>
                                      </p:cBhvr>
                                      <p:to>
                                        <p:strVal val="visible"/>
                                      </p:to>
                                    </p:set>
                                    <p:animEffect transition="in" filter="fade">
                                      <p:cBhvr>
                                        <p:cTn id="32" dur="300"/>
                                        <p:tgtEl>
                                          <p:spTgt spid="1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3"/>
        <p:cNvGrpSpPr/>
        <p:nvPr/>
      </p:nvGrpSpPr>
      <p:grpSpPr>
        <a:xfrm>
          <a:off x="0" y="0"/>
          <a:ext cx="0" cy="0"/>
          <a:chOff x="0" y="0"/>
          <a:chExt cx="0" cy="0"/>
        </a:xfrm>
      </p:grpSpPr>
      <p:pic>
        <p:nvPicPr>
          <p:cNvPr id="224" name="Google Shape;224;p44"/>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 y="0"/>
            <a:ext cx="4567200" cy="5143504"/>
          </a:xfrm>
          <a:prstGeom prst="rect">
            <a:avLst/>
          </a:prstGeom>
          <a:noFill/>
          <a:ln>
            <a:noFill/>
          </a:ln>
        </p:spPr>
      </p:pic>
      <p:sp>
        <p:nvSpPr>
          <p:cNvPr id="225" name="Google Shape;225;p44"/>
          <p:cNvSpPr txBox="1">
            <a:spLocks noGrp="1"/>
          </p:cNvSpPr>
          <p:nvPr>
            <p:ph type="body" idx="1"/>
          </p:nvPr>
        </p:nvSpPr>
        <p:spPr>
          <a:xfrm>
            <a:off x="4832750" y="980400"/>
            <a:ext cx="4033800" cy="31827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200"/>
              <a:buNone/>
            </a:pPr>
            <a:r>
              <a:rPr lang="en" sz="3000" b="1">
                <a:solidFill>
                  <a:srgbClr val="5E0D8B"/>
                </a:solidFill>
              </a:rPr>
              <a:t>Set up actions you wish to track</a:t>
            </a:r>
            <a:endParaRPr sz="3000">
              <a:solidFill>
                <a:schemeClr val="dk1"/>
              </a:solidFill>
            </a:endParaRPr>
          </a:p>
          <a:p>
            <a:pPr marL="0" lvl="0" indent="0" algn="l" rtl="0">
              <a:lnSpc>
                <a:spcPct val="115000"/>
              </a:lnSpc>
              <a:spcBef>
                <a:spcPts val="1600"/>
              </a:spcBef>
              <a:spcAft>
                <a:spcPts val="0"/>
              </a:spcAft>
              <a:buClr>
                <a:schemeClr val="dk2"/>
              </a:buClr>
              <a:buSzPts val="1100"/>
              <a:buFont typeface="Arial"/>
              <a:buNone/>
            </a:pPr>
            <a:r>
              <a:rPr lang="en" sz="1400">
                <a:solidFill>
                  <a:srgbClr val="000000"/>
                </a:solidFill>
              </a:rPr>
              <a:t>We find it easy to set up trackable actions via Google Tag Manager.  </a:t>
            </a:r>
            <a:endParaRPr sz="1400">
              <a:solidFill>
                <a:srgbClr val="000000"/>
              </a:solidFill>
            </a:endParaRPr>
          </a:p>
          <a:p>
            <a:pPr marL="0" lvl="0" indent="0" algn="l" rtl="0">
              <a:lnSpc>
                <a:spcPct val="115000"/>
              </a:lnSpc>
              <a:spcBef>
                <a:spcPts val="1600"/>
              </a:spcBef>
              <a:spcAft>
                <a:spcPts val="0"/>
              </a:spcAft>
              <a:buClr>
                <a:schemeClr val="dk2"/>
              </a:buClr>
              <a:buSzPts val="1100"/>
              <a:buFont typeface="Arial"/>
              <a:buNone/>
            </a:pPr>
            <a:r>
              <a:rPr lang="en" sz="1400">
                <a:solidFill>
                  <a:srgbClr val="000000"/>
                </a:solidFill>
              </a:rPr>
              <a:t>In particular tracking key actions like</a:t>
            </a:r>
            <a:endParaRPr sz="1400">
              <a:solidFill>
                <a:srgbClr val="000000"/>
              </a:solidFill>
            </a:endParaRPr>
          </a:p>
          <a:p>
            <a:pPr marL="457200" lvl="0" indent="-317500" algn="l" rtl="0">
              <a:lnSpc>
                <a:spcPct val="115000"/>
              </a:lnSpc>
              <a:spcBef>
                <a:spcPts val="1600"/>
              </a:spcBef>
              <a:spcAft>
                <a:spcPts val="0"/>
              </a:spcAft>
              <a:buClr>
                <a:srgbClr val="000000"/>
              </a:buClr>
              <a:buSzPts val="1400"/>
              <a:buChar char="-"/>
            </a:pPr>
            <a:r>
              <a:rPr lang="en" sz="1400">
                <a:solidFill>
                  <a:srgbClr val="000000"/>
                </a:solidFill>
              </a:rPr>
              <a:t>Phone Calls from your website</a:t>
            </a:r>
            <a:endParaRPr sz="1400">
              <a:solidFill>
                <a:srgbClr val="000000"/>
              </a:solidFill>
            </a:endParaRPr>
          </a:p>
          <a:p>
            <a:pPr marL="457200" lvl="0" indent="-317500" algn="l" rtl="0">
              <a:lnSpc>
                <a:spcPct val="115000"/>
              </a:lnSpc>
              <a:spcBef>
                <a:spcPts val="0"/>
              </a:spcBef>
              <a:spcAft>
                <a:spcPts val="0"/>
              </a:spcAft>
              <a:buClr>
                <a:srgbClr val="000000"/>
              </a:buClr>
              <a:buSzPts val="1400"/>
              <a:buChar char="-"/>
            </a:pPr>
            <a:r>
              <a:rPr lang="en" sz="1400">
                <a:solidFill>
                  <a:srgbClr val="000000"/>
                </a:solidFill>
              </a:rPr>
              <a:t>Form Submissions</a:t>
            </a:r>
            <a:endParaRPr sz="1400">
              <a:solidFill>
                <a:srgbClr val="000000"/>
              </a:solidFill>
            </a:endParaRPr>
          </a:p>
          <a:p>
            <a:pPr marL="457200" lvl="0" indent="-317500" algn="l" rtl="0">
              <a:lnSpc>
                <a:spcPct val="115000"/>
              </a:lnSpc>
              <a:spcBef>
                <a:spcPts val="0"/>
              </a:spcBef>
              <a:spcAft>
                <a:spcPts val="0"/>
              </a:spcAft>
              <a:buClr>
                <a:srgbClr val="000000"/>
              </a:buClr>
              <a:buSzPts val="1400"/>
              <a:buChar char="-"/>
            </a:pPr>
            <a:r>
              <a:rPr lang="en" sz="1400">
                <a:solidFill>
                  <a:srgbClr val="000000"/>
                </a:solidFill>
              </a:rPr>
              <a:t>PDF Downloads</a:t>
            </a:r>
            <a:endParaRPr sz="1400">
              <a:solidFill>
                <a:srgbClr val="000000"/>
              </a:solidFill>
            </a:endParaRPr>
          </a:p>
          <a:p>
            <a:pPr marL="0" lvl="0" indent="0" algn="l" rtl="0">
              <a:lnSpc>
                <a:spcPct val="115000"/>
              </a:lnSpc>
              <a:spcBef>
                <a:spcPts val="1600"/>
              </a:spcBef>
              <a:spcAft>
                <a:spcPts val="1600"/>
              </a:spcAft>
              <a:buNone/>
            </a:pPr>
            <a:r>
              <a:rPr lang="en" sz="1400">
                <a:solidFill>
                  <a:srgbClr val="000000"/>
                </a:solidFill>
              </a:rPr>
              <a:t>Understanding how many people visit a page and either take or not take action is critical to understanding if you have a traffic problem or a content problem</a:t>
            </a:r>
            <a:endParaRPr sz="1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5"/>
          <p:cNvSpPr txBox="1">
            <a:spLocks noGrp="1"/>
          </p:cNvSpPr>
          <p:nvPr>
            <p:ph type="title" idx="4294967295"/>
          </p:nvPr>
        </p:nvSpPr>
        <p:spPr>
          <a:xfrm>
            <a:off x="441300" y="365775"/>
            <a:ext cx="78612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Events inside Google Analytics</a:t>
            </a:r>
            <a:endParaRPr sz="2400">
              <a:solidFill>
                <a:srgbClr val="5E0D8B"/>
              </a:solidFill>
            </a:endParaRPr>
          </a:p>
        </p:txBody>
      </p:sp>
      <p:sp>
        <p:nvSpPr>
          <p:cNvPr id="231" name="Google Shape;231;p45"/>
          <p:cNvSpPr txBox="1">
            <a:spLocks noGrp="1"/>
          </p:cNvSpPr>
          <p:nvPr>
            <p:ph type="title" idx="4294967295"/>
          </p:nvPr>
        </p:nvSpPr>
        <p:spPr>
          <a:xfrm>
            <a:off x="503550" y="1629400"/>
            <a:ext cx="1832100" cy="306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Clr>
                <a:schemeClr val="dk2"/>
              </a:buClr>
              <a:buSzPts val="1100"/>
              <a:buFont typeface="Arial"/>
              <a:buNone/>
            </a:pPr>
            <a:r>
              <a:rPr lang="en" sz="1400" b="0"/>
              <a:t>These are known as events inside Google Analytics and can be seen inside Behaviour Events </a:t>
            </a:r>
            <a:endParaRPr sz="1800" b="0"/>
          </a:p>
          <a:p>
            <a:pPr marL="0" lvl="0" indent="0" algn="l" rtl="0">
              <a:lnSpc>
                <a:spcPct val="115000"/>
              </a:lnSpc>
              <a:spcBef>
                <a:spcPts val="1600"/>
              </a:spcBef>
              <a:spcAft>
                <a:spcPts val="0"/>
              </a:spcAft>
              <a:buClr>
                <a:schemeClr val="dk2"/>
              </a:buClr>
              <a:buSzPts val="1100"/>
              <a:buFont typeface="Arial"/>
              <a:buNone/>
            </a:pPr>
            <a:endParaRPr sz="1800" b="0"/>
          </a:p>
          <a:p>
            <a:pPr marL="0" lvl="0" indent="0" algn="l" rtl="0">
              <a:lnSpc>
                <a:spcPct val="115000"/>
              </a:lnSpc>
              <a:spcBef>
                <a:spcPts val="1600"/>
              </a:spcBef>
              <a:spcAft>
                <a:spcPts val="1600"/>
              </a:spcAft>
              <a:buClr>
                <a:schemeClr val="dk2"/>
              </a:buClr>
              <a:buSzPts val="1100"/>
              <a:buFont typeface="Arial"/>
              <a:buNone/>
            </a:pPr>
            <a:endParaRPr sz="1800" b="0"/>
          </a:p>
        </p:txBody>
      </p:sp>
      <p:pic>
        <p:nvPicPr>
          <p:cNvPr id="232" name="Google Shape;232;p45"/>
          <p:cNvPicPr preferRelativeResize="0"/>
          <p:nvPr/>
        </p:nvPicPr>
        <p:blipFill>
          <a:blip r:embed="rId3">
            <a:alphaModFix/>
          </a:blip>
          <a:stretch>
            <a:fillRect/>
          </a:stretch>
        </p:blipFill>
        <p:spPr>
          <a:xfrm>
            <a:off x="2693425" y="1212275"/>
            <a:ext cx="5957276" cy="37233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6"/>
          <p:cNvSpPr txBox="1">
            <a:spLocks noGrp="1"/>
          </p:cNvSpPr>
          <p:nvPr>
            <p:ph type="title" idx="4294967295"/>
          </p:nvPr>
        </p:nvSpPr>
        <p:spPr>
          <a:xfrm>
            <a:off x="441300" y="365775"/>
            <a:ext cx="7861200" cy="768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2"/>
              </a:buClr>
              <a:buSzPts val="2100"/>
              <a:buFont typeface="Arial"/>
              <a:buNone/>
            </a:pPr>
            <a:r>
              <a:rPr lang="en">
                <a:solidFill>
                  <a:srgbClr val="5E0D8B"/>
                </a:solidFill>
              </a:rPr>
              <a:t>Where are they coming from?</a:t>
            </a:r>
            <a:endParaRPr sz="2400">
              <a:solidFill>
                <a:srgbClr val="5E0D8B"/>
              </a:solidFill>
            </a:endParaRPr>
          </a:p>
        </p:txBody>
      </p:sp>
      <p:sp>
        <p:nvSpPr>
          <p:cNvPr id="238" name="Google Shape;238;p46"/>
          <p:cNvSpPr txBox="1">
            <a:spLocks noGrp="1"/>
          </p:cNvSpPr>
          <p:nvPr>
            <p:ph type="title" idx="4294967295"/>
          </p:nvPr>
        </p:nvSpPr>
        <p:spPr>
          <a:xfrm>
            <a:off x="519300" y="1162300"/>
            <a:ext cx="1832100" cy="306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Clr>
                <a:schemeClr val="dk2"/>
              </a:buClr>
              <a:buSzPts val="2100"/>
              <a:buFont typeface="Arial"/>
              <a:buNone/>
            </a:pPr>
            <a:r>
              <a:rPr lang="en" sz="1400" b="0"/>
              <a:t>Business loves referrals. But not every referral is from word of mouth.</a:t>
            </a:r>
            <a:endParaRPr sz="1400" b="0"/>
          </a:p>
          <a:p>
            <a:pPr marL="0" lvl="0" indent="0" algn="l" rtl="0">
              <a:lnSpc>
                <a:spcPct val="115000"/>
              </a:lnSpc>
              <a:spcBef>
                <a:spcPts val="1600"/>
              </a:spcBef>
              <a:spcAft>
                <a:spcPts val="0"/>
              </a:spcAft>
              <a:buClr>
                <a:schemeClr val="dk2"/>
              </a:buClr>
              <a:buSzPts val="2100"/>
              <a:buFont typeface="Arial"/>
              <a:buNone/>
            </a:pPr>
            <a:r>
              <a:rPr lang="en" sz="1400" b="0"/>
              <a:t>So what are they and how do you find them?</a:t>
            </a:r>
            <a:endParaRPr sz="1400" b="0"/>
          </a:p>
          <a:p>
            <a:pPr marL="0" lvl="0" indent="0" algn="l" rtl="0">
              <a:lnSpc>
                <a:spcPct val="115000"/>
              </a:lnSpc>
              <a:spcBef>
                <a:spcPts val="1600"/>
              </a:spcBef>
              <a:spcAft>
                <a:spcPts val="0"/>
              </a:spcAft>
              <a:buClr>
                <a:schemeClr val="dk2"/>
              </a:buClr>
              <a:buSzPts val="2100"/>
              <a:buFont typeface="Arial"/>
              <a:buNone/>
            </a:pPr>
            <a:r>
              <a:rPr lang="en" sz="1400" b="0"/>
              <a:t>Google Analytics</a:t>
            </a:r>
            <a:endParaRPr sz="1400" b="0"/>
          </a:p>
          <a:p>
            <a:pPr marL="457200" lvl="0" indent="-317500" algn="l" rtl="0">
              <a:lnSpc>
                <a:spcPct val="115000"/>
              </a:lnSpc>
              <a:spcBef>
                <a:spcPts val="1600"/>
              </a:spcBef>
              <a:spcAft>
                <a:spcPts val="0"/>
              </a:spcAft>
              <a:buClr>
                <a:schemeClr val="dk2"/>
              </a:buClr>
              <a:buSzPts val="1400"/>
              <a:buChar char="●"/>
            </a:pPr>
            <a:r>
              <a:rPr lang="en" sz="1400" b="0"/>
              <a:t>Direct</a:t>
            </a:r>
            <a:endParaRPr sz="1400" b="0"/>
          </a:p>
          <a:p>
            <a:pPr marL="457200" lvl="0" indent="-317500" algn="l" rtl="0">
              <a:lnSpc>
                <a:spcPct val="115000"/>
              </a:lnSpc>
              <a:spcBef>
                <a:spcPts val="0"/>
              </a:spcBef>
              <a:spcAft>
                <a:spcPts val="0"/>
              </a:spcAft>
              <a:buClr>
                <a:schemeClr val="dk2"/>
              </a:buClr>
              <a:buSzPts val="1400"/>
              <a:buChar char="●"/>
            </a:pPr>
            <a:r>
              <a:rPr lang="en" sz="1400" b="0"/>
              <a:t>Organic Search</a:t>
            </a:r>
            <a:endParaRPr sz="1400" b="0"/>
          </a:p>
          <a:p>
            <a:pPr marL="457200" lvl="0" indent="-317500" algn="l" rtl="0">
              <a:lnSpc>
                <a:spcPct val="115000"/>
              </a:lnSpc>
              <a:spcBef>
                <a:spcPts val="0"/>
              </a:spcBef>
              <a:spcAft>
                <a:spcPts val="0"/>
              </a:spcAft>
              <a:buClr>
                <a:schemeClr val="dk2"/>
              </a:buClr>
              <a:buSzPts val="1400"/>
              <a:buChar char="●"/>
            </a:pPr>
            <a:r>
              <a:rPr lang="en" sz="1400" b="0"/>
              <a:t>Social</a:t>
            </a:r>
            <a:endParaRPr sz="1400" b="0"/>
          </a:p>
          <a:p>
            <a:pPr marL="457200" lvl="0" indent="-317500" algn="l" rtl="0">
              <a:lnSpc>
                <a:spcPct val="115000"/>
              </a:lnSpc>
              <a:spcBef>
                <a:spcPts val="0"/>
              </a:spcBef>
              <a:spcAft>
                <a:spcPts val="0"/>
              </a:spcAft>
              <a:buClr>
                <a:schemeClr val="dk2"/>
              </a:buClr>
              <a:buSzPts val="1400"/>
              <a:buChar char="●"/>
            </a:pPr>
            <a:r>
              <a:rPr lang="en" sz="1400" b="0"/>
              <a:t>Other -  email, other websites</a:t>
            </a:r>
            <a:endParaRPr sz="1400" b="0"/>
          </a:p>
          <a:p>
            <a:pPr marL="0" lvl="0" indent="0" algn="l" rtl="0">
              <a:lnSpc>
                <a:spcPct val="115000"/>
              </a:lnSpc>
              <a:spcBef>
                <a:spcPts val="1600"/>
              </a:spcBef>
              <a:spcAft>
                <a:spcPts val="0"/>
              </a:spcAft>
              <a:buClr>
                <a:schemeClr val="dk2"/>
              </a:buClr>
              <a:buSzPts val="1100"/>
              <a:buFont typeface="Arial"/>
              <a:buNone/>
            </a:pPr>
            <a:endParaRPr sz="1800" b="0"/>
          </a:p>
          <a:p>
            <a:pPr marL="0" lvl="0" indent="0" algn="l" rtl="0">
              <a:lnSpc>
                <a:spcPct val="115000"/>
              </a:lnSpc>
              <a:spcBef>
                <a:spcPts val="1600"/>
              </a:spcBef>
              <a:spcAft>
                <a:spcPts val="1600"/>
              </a:spcAft>
              <a:buClr>
                <a:schemeClr val="dk2"/>
              </a:buClr>
              <a:buSzPts val="1100"/>
              <a:buFont typeface="Arial"/>
              <a:buNone/>
            </a:pPr>
            <a:endParaRPr sz="1800" b="0"/>
          </a:p>
        </p:txBody>
      </p:sp>
      <p:pic>
        <p:nvPicPr>
          <p:cNvPr id="239" name="Google Shape;239;p46"/>
          <p:cNvPicPr preferRelativeResize="0"/>
          <p:nvPr/>
        </p:nvPicPr>
        <p:blipFill rotWithShape="1">
          <a:blip r:embed="rId3">
            <a:alphaModFix/>
            <a:extLst>
              <a:ext uri="{28A0092B-C50C-407E-A947-70E740481C1C}">
                <a14:useLocalDpi xmlns:a14="http://schemas.microsoft.com/office/drawing/2010/main"/>
              </a:ext>
            </a:extLst>
          </a:blip>
          <a:srcRect t="11497" b="11490"/>
          <a:stretch/>
        </p:blipFill>
        <p:spPr>
          <a:xfrm>
            <a:off x="2693425" y="1212275"/>
            <a:ext cx="5957275" cy="37233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7"/>
          <p:cNvSpPr txBox="1">
            <a:spLocks noGrp="1"/>
          </p:cNvSpPr>
          <p:nvPr>
            <p:ph type="title"/>
          </p:nvPr>
        </p:nvSpPr>
        <p:spPr>
          <a:xfrm>
            <a:off x="490250" y="526350"/>
            <a:ext cx="8076900" cy="4090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
              <a:t>Crafting a Campaign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8"/>
          <p:cNvSpPr txBox="1">
            <a:spLocks noGrp="1"/>
          </p:cNvSpPr>
          <p:nvPr>
            <p:ph type="title" idx="4294967295"/>
          </p:nvPr>
        </p:nvSpPr>
        <p:spPr>
          <a:xfrm>
            <a:off x="535775" y="712150"/>
            <a:ext cx="78612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Why isn’t this easier?</a:t>
            </a:r>
            <a:endParaRPr sz="2400">
              <a:solidFill>
                <a:srgbClr val="5E0D8B"/>
              </a:solidFill>
            </a:endParaRPr>
          </a:p>
        </p:txBody>
      </p:sp>
      <p:sp>
        <p:nvSpPr>
          <p:cNvPr id="250" name="Google Shape;250;p48"/>
          <p:cNvSpPr txBox="1">
            <a:spLocks noGrp="1"/>
          </p:cNvSpPr>
          <p:nvPr>
            <p:ph type="title" idx="4294967295"/>
          </p:nvPr>
        </p:nvSpPr>
        <p:spPr>
          <a:xfrm>
            <a:off x="535775" y="1480150"/>
            <a:ext cx="8136900" cy="306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Clr>
                <a:schemeClr val="dk2"/>
              </a:buClr>
              <a:buSzPts val="1100"/>
              <a:buFont typeface="Arial"/>
              <a:buNone/>
            </a:pPr>
            <a:r>
              <a:rPr lang="en" sz="1800" b="0"/>
              <a:t>If only we had to say, “buy my thing” and people did.</a:t>
            </a:r>
            <a:endParaRPr sz="1800" b="0"/>
          </a:p>
          <a:p>
            <a:pPr marL="0" lvl="0" indent="0" algn="l" rtl="0">
              <a:lnSpc>
                <a:spcPct val="115000"/>
              </a:lnSpc>
              <a:spcBef>
                <a:spcPts val="1600"/>
              </a:spcBef>
              <a:spcAft>
                <a:spcPts val="0"/>
              </a:spcAft>
              <a:buClr>
                <a:schemeClr val="dk2"/>
              </a:buClr>
              <a:buSzPts val="1100"/>
              <a:buFont typeface="Arial"/>
              <a:buNone/>
            </a:pPr>
            <a:r>
              <a:rPr lang="en" sz="1800" b="0"/>
              <a:t>If only people just searched for us online, found our website and took action like magic.</a:t>
            </a:r>
            <a:endParaRPr sz="1800" b="0"/>
          </a:p>
          <a:p>
            <a:pPr marL="0" lvl="0" indent="0" algn="l" rtl="0">
              <a:lnSpc>
                <a:spcPct val="115000"/>
              </a:lnSpc>
              <a:spcBef>
                <a:spcPts val="1600"/>
              </a:spcBef>
              <a:spcAft>
                <a:spcPts val="0"/>
              </a:spcAft>
              <a:buClr>
                <a:schemeClr val="dk2"/>
              </a:buClr>
              <a:buSzPts val="1100"/>
              <a:buFont typeface="Arial"/>
              <a:buNone/>
            </a:pPr>
            <a:r>
              <a:rPr lang="en" sz="1800" b="0"/>
              <a:t>If only we didn’t have to do anything!</a:t>
            </a:r>
            <a:endParaRPr sz="1800" b="0"/>
          </a:p>
          <a:p>
            <a:pPr marL="0" lvl="0" indent="0" algn="l" rtl="0">
              <a:lnSpc>
                <a:spcPct val="115000"/>
              </a:lnSpc>
              <a:spcBef>
                <a:spcPts val="1600"/>
              </a:spcBef>
              <a:spcAft>
                <a:spcPts val="0"/>
              </a:spcAft>
              <a:buClr>
                <a:schemeClr val="dk2"/>
              </a:buClr>
              <a:buSzPts val="1100"/>
              <a:buFont typeface="Arial"/>
              <a:buNone/>
            </a:pPr>
            <a:r>
              <a:rPr lang="en" sz="1800" b="0"/>
              <a:t>Sigh - I wish it was exactly like that.  People mistake online - for - little work.</a:t>
            </a:r>
            <a:endParaRPr sz="1800" b="0"/>
          </a:p>
          <a:p>
            <a:pPr marL="0" lvl="0" indent="0" algn="l" rtl="0">
              <a:lnSpc>
                <a:spcPct val="115000"/>
              </a:lnSpc>
              <a:spcBef>
                <a:spcPts val="1600"/>
              </a:spcBef>
              <a:spcAft>
                <a:spcPts val="0"/>
              </a:spcAft>
              <a:buClr>
                <a:schemeClr val="dk2"/>
              </a:buClr>
              <a:buSzPts val="1100"/>
              <a:buFont typeface="Arial"/>
              <a:buNone/>
            </a:pPr>
            <a:r>
              <a:rPr lang="en" sz="1800" b="0"/>
              <a:t>However, funnels, created once, live on delivering dividends.</a:t>
            </a:r>
            <a:endParaRPr sz="1800" b="0"/>
          </a:p>
          <a:p>
            <a:pPr marL="0" lvl="0" indent="0" algn="l" rtl="0">
              <a:lnSpc>
                <a:spcPct val="115000"/>
              </a:lnSpc>
              <a:spcBef>
                <a:spcPts val="1600"/>
              </a:spcBef>
              <a:spcAft>
                <a:spcPts val="1600"/>
              </a:spcAft>
              <a:buClr>
                <a:schemeClr val="dk2"/>
              </a:buClr>
              <a:buSzPts val="1100"/>
              <a:buFont typeface="Arial"/>
              <a:buNone/>
            </a:pPr>
            <a:endParaRPr sz="1800" b="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5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4"/>
        <p:cNvGrpSpPr/>
        <p:nvPr/>
      </p:nvGrpSpPr>
      <p:grpSpPr>
        <a:xfrm>
          <a:off x="0" y="0"/>
          <a:ext cx="0" cy="0"/>
          <a:chOff x="0" y="0"/>
          <a:chExt cx="0" cy="0"/>
        </a:xfrm>
      </p:grpSpPr>
      <p:sp>
        <p:nvSpPr>
          <p:cNvPr id="255" name="Google Shape;255;p49"/>
          <p:cNvSpPr txBox="1">
            <a:spLocks noGrp="1"/>
          </p:cNvSpPr>
          <p:nvPr>
            <p:ph type="subTitle" idx="1"/>
          </p:nvPr>
        </p:nvSpPr>
        <p:spPr>
          <a:xfrm>
            <a:off x="191850" y="631375"/>
            <a:ext cx="4175100" cy="4167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2100"/>
              <a:buNone/>
            </a:pPr>
            <a:r>
              <a:rPr lang="en" sz="3000" b="1">
                <a:solidFill>
                  <a:srgbClr val="5E0D8B"/>
                </a:solidFill>
              </a:rPr>
              <a:t>What do you want to achieve?</a:t>
            </a:r>
            <a:endParaRPr sz="3000" b="1">
              <a:solidFill>
                <a:srgbClr val="5E0D8B"/>
              </a:solidFill>
            </a:endParaRPr>
          </a:p>
          <a:p>
            <a:pPr marL="0" lvl="0" indent="0" algn="l" rtl="0">
              <a:lnSpc>
                <a:spcPct val="115000"/>
              </a:lnSpc>
              <a:spcBef>
                <a:spcPts val="1600"/>
              </a:spcBef>
              <a:spcAft>
                <a:spcPts val="0"/>
              </a:spcAft>
              <a:buSzPts val="2100"/>
              <a:buNone/>
            </a:pPr>
            <a:r>
              <a:rPr lang="en" sz="1800">
                <a:solidFill>
                  <a:schemeClr val="dk2"/>
                </a:solidFill>
              </a:rPr>
              <a:t>We need to start with the end in mind and then work back to make it happen.</a:t>
            </a:r>
            <a:endParaRPr sz="1800">
              <a:solidFill>
                <a:schemeClr val="dk2"/>
              </a:solidFill>
            </a:endParaRPr>
          </a:p>
          <a:p>
            <a:pPr marL="0" lvl="0" indent="0" algn="l" rtl="0">
              <a:lnSpc>
                <a:spcPct val="115000"/>
              </a:lnSpc>
              <a:spcBef>
                <a:spcPts val="1600"/>
              </a:spcBef>
              <a:spcAft>
                <a:spcPts val="0"/>
              </a:spcAft>
              <a:buSzPts val="2100"/>
              <a:buNone/>
            </a:pPr>
            <a:r>
              <a:rPr lang="en" sz="1800">
                <a:solidFill>
                  <a:schemeClr val="dk2"/>
                </a:solidFill>
              </a:rPr>
              <a:t>In our next session, we will be looking at the content in this process, but first we need to </a:t>
            </a:r>
            <a:endParaRPr sz="1800">
              <a:solidFill>
                <a:schemeClr val="dk2"/>
              </a:solidFill>
            </a:endParaRPr>
          </a:p>
          <a:p>
            <a:pPr marL="457200" lvl="0" indent="-342900" algn="l" rtl="0">
              <a:lnSpc>
                <a:spcPct val="115000"/>
              </a:lnSpc>
              <a:spcBef>
                <a:spcPts val="1600"/>
              </a:spcBef>
              <a:spcAft>
                <a:spcPts val="0"/>
              </a:spcAft>
              <a:buClr>
                <a:schemeClr val="dk2"/>
              </a:buClr>
              <a:buSzPts val="1800"/>
              <a:buChar char="●"/>
            </a:pPr>
            <a:r>
              <a:rPr lang="en" sz="1800">
                <a:solidFill>
                  <a:schemeClr val="dk2"/>
                </a:solidFill>
              </a:rPr>
              <a:t>Understand what we want from this process</a:t>
            </a:r>
            <a:endParaRPr sz="1800">
              <a:solidFill>
                <a:schemeClr val="dk2"/>
              </a:solidFill>
            </a:endParaRPr>
          </a:p>
          <a:p>
            <a:pPr marL="457200" lvl="0" indent="-342900" algn="l" rtl="0">
              <a:lnSpc>
                <a:spcPct val="115000"/>
              </a:lnSpc>
              <a:spcBef>
                <a:spcPts val="0"/>
              </a:spcBef>
              <a:spcAft>
                <a:spcPts val="0"/>
              </a:spcAft>
              <a:buClr>
                <a:schemeClr val="dk2"/>
              </a:buClr>
              <a:buSzPts val="1800"/>
              <a:buChar char="●"/>
            </a:pPr>
            <a:r>
              <a:rPr lang="en" sz="1800">
                <a:solidFill>
                  <a:schemeClr val="dk2"/>
                </a:solidFill>
              </a:rPr>
              <a:t>Map out the steps we need for prospects to take action</a:t>
            </a:r>
            <a:endParaRPr sz="1800">
              <a:solidFill>
                <a:srgbClr val="191919"/>
              </a:solidFill>
            </a:endParaRPr>
          </a:p>
        </p:txBody>
      </p:sp>
      <p:pic>
        <p:nvPicPr>
          <p:cNvPr id="256" name="Google Shape;256;p49"/>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4488725" y="0"/>
            <a:ext cx="4655274" cy="514350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5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0"/>
        <p:cNvGrpSpPr/>
        <p:nvPr/>
      </p:nvGrpSpPr>
      <p:grpSpPr>
        <a:xfrm>
          <a:off x="0" y="0"/>
          <a:ext cx="0" cy="0"/>
          <a:chOff x="0" y="0"/>
          <a:chExt cx="0" cy="0"/>
        </a:xfrm>
      </p:grpSpPr>
      <p:pic>
        <p:nvPicPr>
          <p:cNvPr id="261" name="Google Shape;261;p50"/>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 y="0"/>
            <a:ext cx="4567200" cy="5143504"/>
          </a:xfrm>
          <a:prstGeom prst="rect">
            <a:avLst/>
          </a:prstGeom>
          <a:noFill/>
          <a:ln>
            <a:noFill/>
          </a:ln>
        </p:spPr>
      </p:pic>
      <p:sp>
        <p:nvSpPr>
          <p:cNvPr id="262" name="Google Shape;262;p50"/>
          <p:cNvSpPr txBox="1">
            <a:spLocks noGrp="1"/>
          </p:cNvSpPr>
          <p:nvPr>
            <p:ph type="body" idx="1"/>
          </p:nvPr>
        </p:nvSpPr>
        <p:spPr>
          <a:xfrm>
            <a:off x="4832750" y="980400"/>
            <a:ext cx="4033800" cy="31827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200"/>
              <a:buNone/>
            </a:pPr>
            <a:r>
              <a:rPr lang="en" sz="3000" b="1">
                <a:solidFill>
                  <a:srgbClr val="5E0D8B"/>
                </a:solidFill>
              </a:rPr>
              <a:t>Plan the Path</a:t>
            </a:r>
            <a:endParaRPr sz="3000">
              <a:solidFill>
                <a:schemeClr val="dk1"/>
              </a:solidFill>
            </a:endParaRPr>
          </a:p>
          <a:p>
            <a:pPr marL="0" lvl="0" indent="0" algn="l" rtl="0">
              <a:lnSpc>
                <a:spcPct val="115000"/>
              </a:lnSpc>
              <a:spcBef>
                <a:spcPts val="1600"/>
              </a:spcBef>
              <a:spcAft>
                <a:spcPts val="0"/>
              </a:spcAft>
              <a:buNone/>
            </a:pPr>
            <a:r>
              <a:rPr lang="en" sz="1400">
                <a:solidFill>
                  <a:srgbClr val="000000"/>
                </a:solidFill>
              </a:rPr>
              <a:t>So, if we know what kind of traffic we need</a:t>
            </a:r>
            <a:endParaRPr sz="1400">
              <a:solidFill>
                <a:srgbClr val="000000"/>
              </a:solidFill>
            </a:endParaRPr>
          </a:p>
          <a:p>
            <a:pPr marL="0" lvl="0" indent="0" algn="l" rtl="0">
              <a:lnSpc>
                <a:spcPct val="115000"/>
              </a:lnSpc>
              <a:spcBef>
                <a:spcPts val="1600"/>
              </a:spcBef>
              <a:spcAft>
                <a:spcPts val="0"/>
              </a:spcAft>
              <a:buNone/>
            </a:pPr>
            <a:r>
              <a:rPr lang="en" sz="1400">
                <a:solidFill>
                  <a:srgbClr val="000000"/>
                </a:solidFill>
              </a:rPr>
              <a:t>So that eyeballs = view</a:t>
            </a:r>
            <a:endParaRPr sz="1400">
              <a:solidFill>
                <a:srgbClr val="000000"/>
              </a:solidFill>
            </a:endParaRPr>
          </a:p>
          <a:p>
            <a:pPr marL="0" lvl="0" indent="0" algn="l" rtl="0">
              <a:lnSpc>
                <a:spcPct val="115000"/>
              </a:lnSpc>
              <a:spcBef>
                <a:spcPts val="1600"/>
              </a:spcBef>
              <a:spcAft>
                <a:spcPts val="0"/>
              </a:spcAft>
              <a:buNone/>
            </a:pPr>
            <a:r>
              <a:rPr lang="en" sz="1400">
                <a:solidFill>
                  <a:srgbClr val="000000"/>
                </a:solidFill>
              </a:rPr>
              <a:t>And view = click thrus</a:t>
            </a:r>
            <a:endParaRPr sz="1400">
              <a:solidFill>
                <a:srgbClr val="000000"/>
              </a:solidFill>
            </a:endParaRPr>
          </a:p>
          <a:p>
            <a:pPr marL="0" lvl="0" indent="0" algn="l" rtl="0">
              <a:lnSpc>
                <a:spcPct val="115000"/>
              </a:lnSpc>
              <a:spcBef>
                <a:spcPts val="1600"/>
              </a:spcBef>
              <a:spcAft>
                <a:spcPts val="0"/>
              </a:spcAft>
              <a:buNone/>
            </a:pPr>
            <a:r>
              <a:rPr lang="en" sz="1400">
                <a:solidFill>
                  <a:srgbClr val="000000"/>
                </a:solidFill>
              </a:rPr>
              <a:t>And click thrus = appointments</a:t>
            </a:r>
            <a:endParaRPr sz="1400">
              <a:solidFill>
                <a:srgbClr val="000000"/>
              </a:solidFill>
            </a:endParaRPr>
          </a:p>
          <a:p>
            <a:pPr marL="0" lvl="0" indent="0" algn="l" rtl="0">
              <a:lnSpc>
                <a:spcPct val="115000"/>
              </a:lnSpc>
              <a:spcBef>
                <a:spcPts val="1600"/>
              </a:spcBef>
              <a:spcAft>
                <a:spcPts val="0"/>
              </a:spcAft>
              <a:buNone/>
            </a:pPr>
            <a:r>
              <a:rPr lang="en" sz="1400">
                <a:solidFill>
                  <a:srgbClr val="000000"/>
                </a:solidFill>
              </a:rPr>
              <a:t>And Appointments = Wins</a:t>
            </a:r>
            <a:endParaRPr sz="1400">
              <a:solidFill>
                <a:srgbClr val="000000"/>
              </a:solidFill>
            </a:endParaRPr>
          </a:p>
          <a:p>
            <a:pPr marL="0" lvl="0" indent="0" algn="l" rtl="0">
              <a:lnSpc>
                <a:spcPct val="115000"/>
              </a:lnSpc>
              <a:spcBef>
                <a:spcPts val="1600"/>
              </a:spcBef>
              <a:spcAft>
                <a:spcPts val="1600"/>
              </a:spcAft>
              <a:buNone/>
            </a:pPr>
            <a:r>
              <a:rPr lang="en" sz="1400">
                <a:solidFill>
                  <a:srgbClr val="000000"/>
                </a:solidFill>
              </a:rPr>
              <a:t>We can then prepare content that walks people through these steps so that they take the action</a:t>
            </a:r>
            <a:endParaRPr sz="1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6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51"/>
          <p:cNvSpPr txBox="1">
            <a:spLocks noGrp="1"/>
          </p:cNvSpPr>
          <p:nvPr>
            <p:ph type="title"/>
          </p:nvPr>
        </p:nvSpPr>
        <p:spPr>
          <a:xfrm>
            <a:off x="490250" y="526350"/>
            <a:ext cx="8076900" cy="4090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
              <a:t>Content for your Funnel!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27"/>
          <p:cNvSpPr txBox="1">
            <a:spLocks noGrp="1"/>
          </p:cNvSpPr>
          <p:nvPr>
            <p:ph type="title" idx="4294967295"/>
          </p:nvPr>
        </p:nvSpPr>
        <p:spPr>
          <a:xfrm>
            <a:off x="535775" y="712150"/>
            <a:ext cx="70785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What this Webinar will cover</a:t>
            </a:r>
            <a:endParaRPr sz="2400">
              <a:solidFill>
                <a:srgbClr val="5E0D8B"/>
              </a:solidFill>
            </a:endParaRPr>
          </a:p>
        </p:txBody>
      </p:sp>
      <p:sp>
        <p:nvSpPr>
          <p:cNvPr id="119" name="Google Shape;119;p27"/>
          <p:cNvSpPr txBox="1">
            <a:spLocks noGrp="1"/>
          </p:cNvSpPr>
          <p:nvPr>
            <p:ph type="title" idx="4294967295"/>
          </p:nvPr>
        </p:nvSpPr>
        <p:spPr>
          <a:xfrm>
            <a:off x="695900" y="1593600"/>
            <a:ext cx="7264500" cy="30675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Clr>
                <a:srgbClr val="373A36"/>
              </a:buClr>
              <a:buSzPts val="1400"/>
              <a:buChar char="●"/>
            </a:pPr>
            <a:r>
              <a:rPr lang="en" sz="1400" b="0">
                <a:solidFill>
                  <a:srgbClr val="373A36"/>
                </a:solidFill>
              </a:rPr>
              <a:t>What is a funnel?</a:t>
            </a:r>
            <a:endParaRPr sz="1400" b="0">
              <a:solidFill>
                <a:srgbClr val="373A36"/>
              </a:solidFill>
            </a:endParaRPr>
          </a:p>
          <a:p>
            <a:pPr marL="457200" lvl="0" indent="-317500" algn="l" rtl="0">
              <a:lnSpc>
                <a:spcPct val="115000"/>
              </a:lnSpc>
              <a:spcBef>
                <a:spcPts val="0"/>
              </a:spcBef>
              <a:spcAft>
                <a:spcPts val="0"/>
              </a:spcAft>
              <a:buClr>
                <a:srgbClr val="373A36"/>
              </a:buClr>
              <a:buSzPts val="1400"/>
              <a:buChar char="●"/>
            </a:pPr>
            <a:r>
              <a:rPr lang="en" sz="1400" b="0">
                <a:solidFill>
                  <a:srgbClr val="373A36"/>
                </a:solidFill>
              </a:rPr>
              <a:t>Why you need to nurture leads as well as initially attract them.</a:t>
            </a:r>
            <a:endParaRPr sz="1400" b="0">
              <a:solidFill>
                <a:srgbClr val="373A36"/>
              </a:solidFill>
            </a:endParaRPr>
          </a:p>
          <a:p>
            <a:pPr marL="457200" lvl="0" indent="-317500" algn="l" rtl="0">
              <a:lnSpc>
                <a:spcPct val="115000"/>
              </a:lnSpc>
              <a:spcBef>
                <a:spcPts val="0"/>
              </a:spcBef>
              <a:spcAft>
                <a:spcPts val="0"/>
              </a:spcAft>
              <a:buClr>
                <a:srgbClr val="373A36"/>
              </a:buClr>
              <a:buSzPts val="1400"/>
              <a:buChar char="●"/>
            </a:pPr>
            <a:r>
              <a:rPr lang="en" sz="1400" b="0">
                <a:solidFill>
                  <a:srgbClr val="373A36"/>
                </a:solidFill>
              </a:rPr>
              <a:t>Target Audience – getting clear on who you are targeting and what they really care about</a:t>
            </a:r>
            <a:endParaRPr sz="1400" b="0">
              <a:solidFill>
                <a:srgbClr val="373A36"/>
              </a:solidFill>
            </a:endParaRPr>
          </a:p>
          <a:p>
            <a:pPr marL="457200" lvl="0" indent="-317500" algn="l" rtl="0">
              <a:lnSpc>
                <a:spcPct val="115000"/>
              </a:lnSpc>
              <a:spcBef>
                <a:spcPts val="0"/>
              </a:spcBef>
              <a:spcAft>
                <a:spcPts val="0"/>
              </a:spcAft>
              <a:buClr>
                <a:srgbClr val="373A36"/>
              </a:buClr>
              <a:buSzPts val="1400"/>
              <a:buChar char="●"/>
            </a:pPr>
            <a:r>
              <a:rPr lang="en" sz="1400" b="0">
                <a:solidFill>
                  <a:srgbClr val="373A36"/>
                </a:solidFill>
              </a:rPr>
              <a:t>Understanding the reality of traffic metrics</a:t>
            </a:r>
            <a:endParaRPr sz="1400" b="0">
              <a:solidFill>
                <a:srgbClr val="373A36"/>
              </a:solidFill>
            </a:endParaRPr>
          </a:p>
          <a:p>
            <a:pPr marL="914400" lvl="1" indent="-317500" algn="l" rtl="0">
              <a:lnSpc>
                <a:spcPct val="115000"/>
              </a:lnSpc>
              <a:spcBef>
                <a:spcPts val="0"/>
              </a:spcBef>
              <a:spcAft>
                <a:spcPts val="0"/>
              </a:spcAft>
              <a:buClr>
                <a:srgbClr val="373A36"/>
              </a:buClr>
              <a:buSzPts val="1400"/>
              <a:buChar char="○"/>
            </a:pPr>
            <a:r>
              <a:rPr lang="en" sz="1400" b="0">
                <a:solidFill>
                  <a:srgbClr val="373A36"/>
                </a:solidFill>
              </a:rPr>
              <a:t>what is your current conversion rate? </a:t>
            </a:r>
            <a:endParaRPr sz="1400" b="0">
              <a:solidFill>
                <a:srgbClr val="373A36"/>
              </a:solidFill>
            </a:endParaRPr>
          </a:p>
          <a:p>
            <a:pPr marL="914400" lvl="1" indent="-317500" algn="l" rtl="0">
              <a:lnSpc>
                <a:spcPct val="115000"/>
              </a:lnSpc>
              <a:spcBef>
                <a:spcPts val="0"/>
              </a:spcBef>
              <a:spcAft>
                <a:spcPts val="0"/>
              </a:spcAft>
              <a:buClr>
                <a:srgbClr val="373A36"/>
              </a:buClr>
              <a:buSzPts val="1400"/>
              <a:buChar char="○"/>
            </a:pPr>
            <a:r>
              <a:rPr lang="en" sz="1400" b="0">
                <a:solidFill>
                  <a:srgbClr val="373A36"/>
                </a:solidFill>
              </a:rPr>
              <a:t>What is your current traffic metrics, </a:t>
            </a:r>
            <a:endParaRPr sz="1400" b="0">
              <a:solidFill>
                <a:srgbClr val="373A36"/>
              </a:solidFill>
            </a:endParaRPr>
          </a:p>
          <a:p>
            <a:pPr marL="914400" lvl="1" indent="-317500" algn="l" rtl="0">
              <a:lnSpc>
                <a:spcPct val="115000"/>
              </a:lnSpc>
              <a:spcBef>
                <a:spcPts val="0"/>
              </a:spcBef>
              <a:spcAft>
                <a:spcPts val="0"/>
              </a:spcAft>
              <a:buClr>
                <a:srgbClr val="373A36"/>
              </a:buClr>
              <a:buSzPts val="1400"/>
              <a:buChar char="○"/>
            </a:pPr>
            <a:r>
              <a:rPr lang="en" sz="1400" b="0">
                <a:solidFill>
                  <a:srgbClr val="373A36"/>
                </a:solidFill>
              </a:rPr>
              <a:t>what are people currently engaged with (email, socials, website)</a:t>
            </a:r>
            <a:endParaRPr sz="1400" b="0">
              <a:solidFill>
                <a:srgbClr val="373A36"/>
              </a:solidFill>
            </a:endParaRPr>
          </a:p>
          <a:p>
            <a:pPr marL="457200" lvl="0" indent="-317500" algn="l" rtl="0">
              <a:lnSpc>
                <a:spcPct val="115000"/>
              </a:lnSpc>
              <a:spcBef>
                <a:spcPts val="0"/>
              </a:spcBef>
              <a:spcAft>
                <a:spcPts val="0"/>
              </a:spcAft>
              <a:buClr>
                <a:srgbClr val="373A36"/>
              </a:buClr>
              <a:buSzPts val="1400"/>
              <a:buChar char="●"/>
            </a:pPr>
            <a:r>
              <a:rPr lang="en" sz="1400" b="0">
                <a:solidFill>
                  <a:srgbClr val="373A36"/>
                </a:solidFill>
              </a:rPr>
              <a:t>Where are your current prospects coming from?</a:t>
            </a:r>
            <a:endParaRPr sz="1400" b="0">
              <a:solidFill>
                <a:srgbClr val="373A36"/>
              </a:solidFill>
            </a:endParaRPr>
          </a:p>
          <a:p>
            <a:pPr marL="457200" lvl="0" indent="-317500" algn="l" rtl="0">
              <a:lnSpc>
                <a:spcPct val="115000"/>
              </a:lnSpc>
              <a:spcBef>
                <a:spcPts val="0"/>
              </a:spcBef>
              <a:spcAft>
                <a:spcPts val="0"/>
              </a:spcAft>
              <a:buClr>
                <a:srgbClr val="373A36"/>
              </a:buClr>
              <a:buSzPts val="1400"/>
              <a:buChar char="●"/>
            </a:pPr>
            <a:r>
              <a:rPr lang="en" sz="1400" b="0">
                <a:solidFill>
                  <a:srgbClr val="373A36"/>
                </a:solidFill>
              </a:rPr>
              <a:t>The lifecycle of a campaign </a:t>
            </a:r>
            <a:endParaRPr sz="1400" b="0">
              <a:solidFill>
                <a:srgbClr val="373A36"/>
              </a:solidFill>
            </a:endParaRPr>
          </a:p>
          <a:p>
            <a:pPr marL="914400" lvl="1" indent="-317500" algn="l" rtl="0">
              <a:lnSpc>
                <a:spcPct val="115000"/>
              </a:lnSpc>
              <a:spcBef>
                <a:spcPts val="0"/>
              </a:spcBef>
              <a:spcAft>
                <a:spcPts val="0"/>
              </a:spcAft>
              <a:buClr>
                <a:srgbClr val="373A36"/>
              </a:buClr>
              <a:buSzPts val="1400"/>
              <a:buChar char="○"/>
            </a:pPr>
            <a:r>
              <a:rPr lang="en" sz="1400" b="0">
                <a:solidFill>
                  <a:srgbClr val="373A36"/>
                </a:solidFill>
              </a:rPr>
              <a:t>What is your end goal?</a:t>
            </a:r>
            <a:endParaRPr sz="1400" b="0">
              <a:solidFill>
                <a:srgbClr val="373A36"/>
              </a:solidFill>
            </a:endParaRPr>
          </a:p>
          <a:p>
            <a:pPr marL="914400" lvl="1" indent="-317500" algn="l" rtl="0">
              <a:lnSpc>
                <a:spcPct val="115000"/>
              </a:lnSpc>
              <a:spcBef>
                <a:spcPts val="0"/>
              </a:spcBef>
              <a:spcAft>
                <a:spcPts val="0"/>
              </a:spcAft>
              <a:buClr>
                <a:srgbClr val="373A36"/>
              </a:buClr>
              <a:buSzPts val="1400"/>
              <a:buChar char="○"/>
            </a:pPr>
            <a:r>
              <a:rPr lang="en" sz="1400" b="0">
                <a:solidFill>
                  <a:srgbClr val="373A36"/>
                </a:solidFill>
              </a:rPr>
              <a:t>and how do we work back from that goal?</a:t>
            </a:r>
            <a:endParaRPr sz="2000" b="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9">
                                            <p:txEl>
                                              <p:pRg st="0" end="0"/>
                                            </p:txEl>
                                          </p:spTgt>
                                        </p:tgtEl>
                                        <p:attrNameLst>
                                          <p:attrName>style.visibility</p:attrName>
                                        </p:attrNameLst>
                                      </p:cBhvr>
                                      <p:to>
                                        <p:strVal val="visible"/>
                                      </p:to>
                                    </p:set>
                                    <p:animEffect transition="in" filter="fade">
                                      <p:cBhvr>
                                        <p:cTn id="7" dur="1"/>
                                        <p:tgtEl>
                                          <p:spTgt spid="1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9">
                                            <p:txEl>
                                              <p:pRg st="1" end="1"/>
                                            </p:txEl>
                                          </p:spTgt>
                                        </p:tgtEl>
                                        <p:attrNameLst>
                                          <p:attrName>style.visibility</p:attrName>
                                        </p:attrNameLst>
                                      </p:cBhvr>
                                      <p:to>
                                        <p:strVal val="visible"/>
                                      </p:to>
                                    </p:set>
                                    <p:animEffect transition="in" filter="fade">
                                      <p:cBhvr>
                                        <p:cTn id="12" dur="1"/>
                                        <p:tgtEl>
                                          <p:spTgt spid="1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9">
                                            <p:txEl>
                                              <p:pRg st="2" end="2"/>
                                            </p:txEl>
                                          </p:spTgt>
                                        </p:tgtEl>
                                        <p:attrNameLst>
                                          <p:attrName>style.visibility</p:attrName>
                                        </p:attrNameLst>
                                      </p:cBhvr>
                                      <p:to>
                                        <p:strVal val="visible"/>
                                      </p:to>
                                    </p:set>
                                    <p:animEffect transition="in" filter="fade">
                                      <p:cBhvr>
                                        <p:cTn id="17" dur="1"/>
                                        <p:tgtEl>
                                          <p:spTgt spid="1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9">
                                            <p:txEl>
                                              <p:pRg st="3" end="3"/>
                                            </p:txEl>
                                          </p:spTgt>
                                        </p:tgtEl>
                                        <p:attrNameLst>
                                          <p:attrName>style.visibility</p:attrName>
                                        </p:attrNameLst>
                                      </p:cBhvr>
                                      <p:to>
                                        <p:strVal val="visible"/>
                                      </p:to>
                                    </p:set>
                                    <p:animEffect transition="in" filter="fade">
                                      <p:cBhvr>
                                        <p:cTn id="22" dur="1"/>
                                        <p:tgtEl>
                                          <p:spTgt spid="1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9">
                                            <p:txEl>
                                              <p:pRg st="4" end="4"/>
                                            </p:txEl>
                                          </p:spTgt>
                                        </p:tgtEl>
                                        <p:attrNameLst>
                                          <p:attrName>style.visibility</p:attrName>
                                        </p:attrNameLst>
                                      </p:cBhvr>
                                      <p:to>
                                        <p:strVal val="visible"/>
                                      </p:to>
                                    </p:set>
                                    <p:animEffect transition="in" filter="fade">
                                      <p:cBhvr>
                                        <p:cTn id="27" dur="1"/>
                                        <p:tgtEl>
                                          <p:spTgt spid="1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9">
                                            <p:txEl>
                                              <p:pRg st="5" end="5"/>
                                            </p:txEl>
                                          </p:spTgt>
                                        </p:tgtEl>
                                        <p:attrNameLst>
                                          <p:attrName>style.visibility</p:attrName>
                                        </p:attrNameLst>
                                      </p:cBhvr>
                                      <p:to>
                                        <p:strVal val="visible"/>
                                      </p:to>
                                    </p:set>
                                    <p:animEffect transition="in" filter="fade">
                                      <p:cBhvr>
                                        <p:cTn id="32" dur="1"/>
                                        <p:tgtEl>
                                          <p:spTgt spid="11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9">
                                            <p:txEl>
                                              <p:pRg st="6" end="6"/>
                                            </p:txEl>
                                          </p:spTgt>
                                        </p:tgtEl>
                                        <p:attrNameLst>
                                          <p:attrName>style.visibility</p:attrName>
                                        </p:attrNameLst>
                                      </p:cBhvr>
                                      <p:to>
                                        <p:strVal val="visible"/>
                                      </p:to>
                                    </p:set>
                                    <p:animEffect transition="in" filter="fade">
                                      <p:cBhvr>
                                        <p:cTn id="37" dur="1"/>
                                        <p:tgtEl>
                                          <p:spTgt spid="11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9">
                                            <p:txEl>
                                              <p:pRg st="7" end="7"/>
                                            </p:txEl>
                                          </p:spTgt>
                                        </p:tgtEl>
                                        <p:attrNameLst>
                                          <p:attrName>style.visibility</p:attrName>
                                        </p:attrNameLst>
                                      </p:cBhvr>
                                      <p:to>
                                        <p:strVal val="visible"/>
                                      </p:to>
                                    </p:set>
                                    <p:animEffect transition="in" filter="fade">
                                      <p:cBhvr>
                                        <p:cTn id="42" dur="1"/>
                                        <p:tgtEl>
                                          <p:spTgt spid="11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19">
                                            <p:txEl>
                                              <p:pRg st="8" end="8"/>
                                            </p:txEl>
                                          </p:spTgt>
                                        </p:tgtEl>
                                        <p:attrNameLst>
                                          <p:attrName>style.visibility</p:attrName>
                                        </p:attrNameLst>
                                      </p:cBhvr>
                                      <p:to>
                                        <p:strVal val="visible"/>
                                      </p:to>
                                    </p:set>
                                    <p:animEffect transition="in" filter="fade">
                                      <p:cBhvr>
                                        <p:cTn id="47" dur="1"/>
                                        <p:tgtEl>
                                          <p:spTgt spid="11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19">
                                            <p:txEl>
                                              <p:pRg st="9" end="9"/>
                                            </p:txEl>
                                          </p:spTgt>
                                        </p:tgtEl>
                                        <p:attrNameLst>
                                          <p:attrName>style.visibility</p:attrName>
                                        </p:attrNameLst>
                                      </p:cBhvr>
                                      <p:to>
                                        <p:strVal val="visible"/>
                                      </p:to>
                                    </p:set>
                                    <p:animEffect transition="in" filter="fade">
                                      <p:cBhvr>
                                        <p:cTn id="52" dur="1"/>
                                        <p:tgtEl>
                                          <p:spTgt spid="11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19">
                                            <p:txEl>
                                              <p:pRg st="10" end="10"/>
                                            </p:txEl>
                                          </p:spTgt>
                                        </p:tgtEl>
                                        <p:attrNameLst>
                                          <p:attrName>style.visibility</p:attrName>
                                        </p:attrNameLst>
                                      </p:cBhvr>
                                      <p:to>
                                        <p:strVal val="visible"/>
                                      </p:to>
                                    </p:set>
                                    <p:animEffect transition="in" filter="fade">
                                      <p:cBhvr>
                                        <p:cTn id="57" dur="1"/>
                                        <p:tgtEl>
                                          <p:spTgt spid="11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28"/>
          <p:cNvSpPr txBox="1">
            <a:spLocks noGrp="1"/>
          </p:cNvSpPr>
          <p:nvPr>
            <p:ph type="title"/>
          </p:nvPr>
        </p:nvSpPr>
        <p:spPr>
          <a:xfrm>
            <a:off x="490250" y="526350"/>
            <a:ext cx="8076900" cy="4090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
              <a:t>What is a Funnel?</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9"/>
          <p:cNvSpPr txBox="1">
            <a:spLocks noGrp="1"/>
          </p:cNvSpPr>
          <p:nvPr>
            <p:ph type="title" idx="4294967295"/>
          </p:nvPr>
        </p:nvSpPr>
        <p:spPr>
          <a:xfrm>
            <a:off x="535775" y="712150"/>
            <a:ext cx="78612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What is a funnel?</a:t>
            </a:r>
            <a:endParaRPr sz="2400">
              <a:solidFill>
                <a:srgbClr val="5E0D8B"/>
              </a:solidFill>
            </a:endParaRPr>
          </a:p>
        </p:txBody>
      </p:sp>
      <p:sp>
        <p:nvSpPr>
          <p:cNvPr id="130" name="Google Shape;130;p29"/>
          <p:cNvSpPr txBox="1">
            <a:spLocks noGrp="1"/>
          </p:cNvSpPr>
          <p:nvPr>
            <p:ph type="title" idx="4294967295"/>
          </p:nvPr>
        </p:nvSpPr>
        <p:spPr>
          <a:xfrm>
            <a:off x="535775" y="1480150"/>
            <a:ext cx="8136900" cy="306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1600"/>
              </a:spcAft>
              <a:buClr>
                <a:schemeClr val="dk2"/>
              </a:buClr>
              <a:buSzPts val="1100"/>
              <a:buFont typeface="Arial"/>
              <a:buNone/>
            </a:pPr>
            <a:r>
              <a:rPr lang="en" sz="1350" b="0">
                <a:highlight>
                  <a:srgbClr val="FFFFFF"/>
                </a:highlight>
              </a:rPr>
              <a:t>The funnel – or the buyer decision process – outlines the stages consumers go through to make a purchase decision.  </a:t>
            </a:r>
            <a:endParaRPr sz="1350" b="0">
              <a:highlight>
                <a:srgbClr val="FFFFFF"/>
              </a:highlight>
            </a:endParaRPr>
          </a:p>
        </p:txBody>
      </p:sp>
      <p:pic>
        <p:nvPicPr>
          <p:cNvPr id="131" name="Google Shape;131;p29"/>
          <p:cNvPicPr preferRelativeResize="0"/>
          <p:nvPr/>
        </p:nvPicPr>
        <p:blipFill rotWithShape="1">
          <a:blip r:embed="rId3">
            <a:alphaModFix/>
          </a:blip>
          <a:srcRect/>
          <a:stretch/>
        </p:blipFill>
        <p:spPr>
          <a:xfrm>
            <a:off x="669750" y="2167550"/>
            <a:ext cx="3016875" cy="2262664"/>
          </a:xfrm>
          <a:prstGeom prst="rect">
            <a:avLst/>
          </a:prstGeom>
          <a:noFill/>
          <a:ln>
            <a:noFill/>
          </a:ln>
        </p:spPr>
      </p:pic>
      <p:sp>
        <p:nvSpPr>
          <p:cNvPr id="132" name="Google Shape;132;p29"/>
          <p:cNvSpPr txBox="1">
            <a:spLocks noGrp="1"/>
          </p:cNvSpPr>
          <p:nvPr>
            <p:ph type="title" idx="4294967295"/>
          </p:nvPr>
        </p:nvSpPr>
        <p:spPr>
          <a:xfrm>
            <a:off x="4432575" y="2348250"/>
            <a:ext cx="3869700" cy="3067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Clr>
                <a:schemeClr val="dk2"/>
              </a:buClr>
              <a:buSzPts val="1100"/>
              <a:buFont typeface="Arial"/>
              <a:buNone/>
            </a:pPr>
            <a:r>
              <a:rPr lang="en" sz="1350" b="0">
                <a:highlight>
                  <a:srgbClr val="FFFFFF"/>
                </a:highlight>
              </a:rPr>
              <a:t>Whilst the timing of movement through the funnel may change, most customers follow this path to purchase - whether b2c or b2b.</a:t>
            </a:r>
            <a:endParaRPr sz="1350" b="0">
              <a:highlight>
                <a:srgbClr val="FFFFFF"/>
              </a:highlight>
            </a:endParaRPr>
          </a:p>
          <a:p>
            <a:pPr marL="0" lvl="0" indent="0" algn="l" rtl="0">
              <a:lnSpc>
                <a:spcPct val="115000"/>
              </a:lnSpc>
              <a:spcBef>
                <a:spcPts val="1600"/>
              </a:spcBef>
              <a:spcAft>
                <a:spcPts val="0"/>
              </a:spcAft>
              <a:buClr>
                <a:schemeClr val="dk2"/>
              </a:buClr>
              <a:buSzPts val="1100"/>
              <a:buFont typeface="Arial"/>
              <a:buNone/>
            </a:pPr>
            <a:r>
              <a:rPr lang="en" sz="1350" b="0">
                <a:highlight>
                  <a:srgbClr val="FFFFFF"/>
                </a:highlight>
              </a:rPr>
              <a:t>The way we move people from the top of the funnel to the important Conversion phase - and then also important loyalty and advocacy phases is via Content Marketing.</a:t>
            </a:r>
            <a:endParaRPr sz="1350" b="0">
              <a:highlight>
                <a:srgbClr val="FFFFFF"/>
              </a:highlight>
            </a:endParaRPr>
          </a:p>
          <a:p>
            <a:pPr marL="0" lvl="0" indent="0" algn="l" rtl="0">
              <a:lnSpc>
                <a:spcPct val="115000"/>
              </a:lnSpc>
              <a:spcBef>
                <a:spcPts val="1600"/>
              </a:spcBef>
              <a:spcAft>
                <a:spcPts val="1600"/>
              </a:spcAft>
              <a:buClr>
                <a:schemeClr val="dk2"/>
              </a:buClr>
              <a:buSzPts val="1100"/>
              <a:buFont typeface="Arial"/>
              <a:buNone/>
            </a:pPr>
            <a:r>
              <a:rPr lang="en" sz="1350" b="0">
                <a:highlight>
                  <a:srgbClr val="FFFFFF"/>
                </a:highlight>
              </a:rPr>
              <a:t>We will in specific detail about this in session 2.</a:t>
            </a:r>
            <a:endParaRPr sz="1350" b="0">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0"/>
          <p:cNvSpPr txBox="1">
            <a:spLocks noGrp="1"/>
          </p:cNvSpPr>
          <p:nvPr>
            <p:ph type="title" idx="4294967295"/>
          </p:nvPr>
        </p:nvSpPr>
        <p:spPr>
          <a:xfrm>
            <a:off x="535775" y="712150"/>
            <a:ext cx="7861200" cy="76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3000"/>
              <a:buNone/>
            </a:pPr>
            <a:r>
              <a:rPr lang="en" sz="3600">
                <a:solidFill>
                  <a:srgbClr val="5E0D8B"/>
                </a:solidFill>
              </a:rPr>
              <a:t>What’s Content Marketing</a:t>
            </a:r>
            <a:endParaRPr sz="2400">
              <a:solidFill>
                <a:srgbClr val="5E0D8B"/>
              </a:solidFill>
            </a:endParaRPr>
          </a:p>
        </p:txBody>
      </p:sp>
      <p:pic>
        <p:nvPicPr>
          <p:cNvPr id="138" name="Google Shape;138;p30"/>
          <p:cNvPicPr preferRelativeResize="0"/>
          <p:nvPr/>
        </p:nvPicPr>
        <p:blipFill rotWithShape="1">
          <a:blip r:embed="rId3">
            <a:alphaModFix/>
            <a:extLst>
              <a:ext uri="{28A0092B-C50C-407E-A947-70E740481C1C}">
                <a14:useLocalDpi xmlns:a14="http://schemas.microsoft.com/office/drawing/2010/main"/>
              </a:ext>
            </a:extLst>
          </a:blip>
          <a:srcRect l="8765" r="8773"/>
          <a:stretch/>
        </p:blipFill>
        <p:spPr>
          <a:xfrm>
            <a:off x="1444825" y="602750"/>
            <a:ext cx="6437424" cy="43910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2"/>
        <p:cNvGrpSpPr/>
        <p:nvPr/>
      </p:nvGrpSpPr>
      <p:grpSpPr>
        <a:xfrm>
          <a:off x="0" y="0"/>
          <a:ext cx="0" cy="0"/>
          <a:chOff x="0" y="0"/>
          <a:chExt cx="0" cy="0"/>
        </a:xfrm>
      </p:grpSpPr>
      <p:sp>
        <p:nvSpPr>
          <p:cNvPr id="143" name="Google Shape;143;p31"/>
          <p:cNvSpPr txBox="1">
            <a:spLocks noGrp="1"/>
          </p:cNvSpPr>
          <p:nvPr>
            <p:ph type="subTitle" idx="1"/>
          </p:nvPr>
        </p:nvSpPr>
        <p:spPr>
          <a:xfrm>
            <a:off x="191850" y="631375"/>
            <a:ext cx="4175100" cy="4167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2100"/>
              <a:buNone/>
            </a:pPr>
            <a:r>
              <a:rPr lang="en" sz="3000" b="1">
                <a:solidFill>
                  <a:srgbClr val="5E0D8B"/>
                </a:solidFill>
              </a:rPr>
              <a:t>Content Marketing Jargon</a:t>
            </a:r>
            <a:endParaRPr sz="3000" b="1">
              <a:solidFill>
                <a:srgbClr val="5E0D8B"/>
              </a:solidFill>
            </a:endParaRPr>
          </a:p>
          <a:p>
            <a:pPr marL="0" lvl="0" indent="0" algn="l" rtl="0">
              <a:lnSpc>
                <a:spcPct val="115000"/>
              </a:lnSpc>
              <a:spcBef>
                <a:spcPts val="0"/>
              </a:spcBef>
              <a:spcAft>
                <a:spcPts val="0"/>
              </a:spcAft>
              <a:buSzPts val="2100"/>
              <a:buNone/>
            </a:pPr>
            <a:br>
              <a:rPr lang="en" sz="1400">
                <a:solidFill>
                  <a:schemeClr val="dk2"/>
                </a:solidFill>
              </a:rPr>
            </a:br>
            <a:r>
              <a:rPr lang="en" sz="1400">
                <a:solidFill>
                  <a:schemeClr val="dk2"/>
                </a:solidFill>
              </a:rPr>
              <a:t>There is alot of marketing jargon that you need to understand when you start to dive into Lead Generation and Funnels</a:t>
            </a:r>
            <a:endParaRPr sz="1800">
              <a:solidFill>
                <a:schemeClr val="dk2"/>
              </a:solidFill>
            </a:endParaRPr>
          </a:p>
          <a:p>
            <a:pPr marL="0" lvl="0" indent="0" algn="l" rtl="0">
              <a:lnSpc>
                <a:spcPct val="140000"/>
              </a:lnSpc>
              <a:spcBef>
                <a:spcPts val="1000"/>
              </a:spcBef>
              <a:spcAft>
                <a:spcPts val="0"/>
              </a:spcAft>
              <a:buClr>
                <a:schemeClr val="dk2"/>
              </a:buClr>
              <a:buSzPts val="1100"/>
              <a:buFont typeface="Arial"/>
              <a:buNone/>
            </a:pPr>
            <a:r>
              <a:rPr lang="en" sz="1000">
                <a:solidFill>
                  <a:srgbClr val="222222"/>
                </a:solidFill>
              </a:rPr>
              <a:t>Before you panic - the main thing you need to remember is that Content Marketing is really just solving your customers problems, but just using a variety of media and methods to do that.</a:t>
            </a:r>
            <a:endParaRPr sz="1000">
              <a:solidFill>
                <a:srgbClr val="222222"/>
              </a:solidFill>
            </a:endParaRPr>
          </a:p>
          <a:p>
            <a:pPr marL="0" lvl="0" indent="0" algn="l" rtl="0">
              <a:lnSpc>
                <a:spcPct val="140000"/>
              </a:lnSpc>
              <a:spcBef>
                <a:spcPts val="1000"/>
              </a:spcBef>
              <a:spcAft>
                <a:spcPts val="0"/>
              </a:spcAft>
              <a:buSzPts val="1100"/>
              <a:buNone/>
            </a:pPr>
            <a:r>
              <a:rPr lang="en" sz="1000" b="1">
                <a:solidFill>
                  <a:srgbClr val="222222"/>
                </a:solidFill>
              </a:rPr>
              <a:t>Audit and Mapping, BOFU - Bottom of the Funnel, Calls to Action, Click bait, Conversion, Customer buying cycle or funnel, Customer Persona, Editorial or Content Calendar, Evergreen content, Inbound Marketing, Influencers, Infographic, Lead Magnet, MOFU  -  Middle of the Funnel, Newsjacking, Offers, Repurposing Content, Re-targeting, Stories or storytelling, TOFU  -  Top of Funnel, Visual content, Voice</a:t>
            </a:r>
            <a:endParaRPr sz="1000" b="1">
              <a:solidFill>
                <a:srgbClr val="222222"/>
              </a:solidFill>
            </a:endParaRPr>
          </a:p>
          <a:p>
            <a:pPr marL="0" lvl="0" indent="0" algn="l" rtl="0">
              <a:lnSpc>
                <a:spcPct val="115000"/>
              </a:lnSpc>
              <a:spcBef>
                <a:spcPts val="1000"/>
              </a:spcBef>
              <a:spcAft>
                <a:spcPts val="0"/>
              </a:spcAft>
              <a:buSzPts val="2100"/>
              <a:buNone/>
            </a:pPr>
            <a:endParaRPr sz="1800">
              <a:solidFill>
                <a:schemeClr val="dk2"/>
              </a:solidFill>
            </a:endParaRPr>
          </a:p>
          <a:p>
            <a:pPr marL="0" lvl="0" indent="0" algn="l" rtl="0">
              <a:lnSpc>
                <a:spcPct val="115000"/>
              </a:lnSpc>
              <a:spcBef>
                <a:spcPts val="0"/>
              </a:spcBef>
              <a:spcAft>
                <a:spcPts val="0"/>
              </a:spcAft>
              <a:buSzPts val="2100"/>
              <a:buNone/>
            </a:pPr>
            <a:endParaRPr sz="1800">
              <a:solidFill>
                <a:srgbClr val="191919"/>
              </a:solidFill>
            </a:endParaRPr>
          </a:p>
        </p:txBody>
      </p:sp>
      <p:pic>
        <p:nvPicPr>
          <p:cNvPr id="144" name="Google Shape;144;p31"/>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4488725" y="0"/>
            <a:ext cx="4655274" cy="514350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8"/>
        <p:cNvGrpSpPr/>
        <p:nvPr/>
      </p:nvGrpSpPr>
      <p:grpSpPr>
        <a:xfrm>
          <a:off x="0" y="0"/>
          <a:ext cx="0" cy="0"/>
          <a:chOff x="0" y="0"/>
          <a:chExt cx="0" cy="0"/>
        </a:xfrm>
      </p:grpSpPr>
      <p:pic>
        <p:nvPicPr>
          <p:cNvPr id="149" name="Google Shape;149;p32"/>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 y="0"/>
            <a:ext cx="4567197" cy="5143500"/>
          </a:xfrm>
          <a:prstGeom prst="rect">
            <a:avLst/>
          </a:prstGeom>
          <a:noFill/>
          <a:ln>
            <a:noFill/>
          </a:ln>
        </p:spPr>
      </p:pic>
      <p:sp>
        <p:nvSpPr>
          <p:cNvPr id="150" name="Google Shape;150;p32"/>
          <p:cNvSpPr txBox="1">
            <a:spLocks noGrp="1"/>
          </p:cNvSpPr>
          <p:nvPr>
            <p:ph type="body" idx="1"/>
          </p:nvPr>
        </p:nvSpPr>
        <p:spPr>
          <a:xfrm>
            <a:off x="4832750" y="980400"/>
            <a:ext cx="4033800" cy="31827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1200"/>
              <a:buNone/>
            </a:pPr>
            <a:r>
              <a:rPr lang="en" sz="3600" b="1">
                <a:solidFill>
                  <a:srgbClr val="5E0D8B"/>
                </a:solidFill>
              </a:rPr>
              <a:t>Why</a:t>
            </a:r>
            <a:r>
              <a:rPr lang="en" sz="3000" b="1">
                <a:solidFill>
                  <a:schemeClr val="dk1"/>
                </a:solidFill>
              </a:rPr>
              <a:t> </a:t>
            </a:r>
            <a:r>
              <a:rPr lang="en" sz="3600" b="1">
                <a:solidFill>
                  <a:srgbClr val="5E0D8B"/>
                </a:solidFill>
              </a:rPr>
              <a:t>you need to nurture clients?</a:t>
            </a:r>
            <a:endParaRPr sz="3600" b="1">
              <a:solidFill>
                <a:srgbClr val="5E0D8B"/>
              </a:solidFill>
            </a:endParaRPr>
          </a:p>
          <a:p>
            <a:pPr marL="0" lvl="0" indent="0" algn="l" rtl="0">
              <a:lnSpc>
                <a:spcPct val="115000"/>
              </a:lnSpc>
              <a:spcBef>
                <a:spcPts val="1600"/>
              </a:spcBef>
              <a:spcAft>
                <a:spcPts val="0"/>
              </a:spcAft>
              <a:buClr>
                <a:schemeClr val="dk2"/>
              </a:buClr>
              <a:buSzPts val="1100"/>
              <a:buFont typeface="Arial"/>
              <a:buNone/>
            </a:pPr>
            <a:r>
              <a:rPr lang="en" sz="1800">
                <a:solidFill>
                  <a:srgbClr val="000000"/>
                </a:solidFill>
              </a:rPr>
              <a:t>Content Marketing allows us to both communicate with our clients and prospects what we do, but also helps them choose to work with us.</a:t>
            </a:r>
            <a:endParaRPr sz="1800">
              <a:solidFill>
                <a:srgbClr val="000000"/>
              </a:solidFill>
            </a:endParaRPr>
          </a:p>
          <a:p>
            <a:pPr marL="0" lvl="0" indent="0" algn="l" rtl="0">
              <a:lnSpc>
                <a:spcPct val="115000"/>
              </a:lnSpc>
              <a:spcBef>
                <a:spcPts val="1600"/>
              </a:spcBef>
              <a:spcAft>
                <a:spcPts val="0"/>
              </a:spcAft>
              <a:buClr>
                <a:schemeClr val="dk2"/>
              </a:buClr>
              <a:buSzPts val="1100"/>
              <a:buFont typeface="Arial"/>
              <a:buNone/>
            </a:pPr>
            <a:r>
              <a:rPr lang="en" sz="1800">
                <a:solidFill>
                  <a:srgbClr val="000000"/>
                </a:solidFill>
              </a:rPr>
              <a:t>Things don’t grow without attention.</a:t>
            </a:r>
            <a:endParaRPr sz="1800">
              <a:solidFill>
                <a:srgbClr val="000000"/>
              </a:solidFill>
            </a:endParaRPr>
          </a:p>
          <a:p>
            <a:pPr marL="0" lvl="0" indent="0" algn="l" rtl="0">
              <a:lnSpc>
                <a:spcPct val="115000"/>
              </a:lnSpc>
              <a:spcBef>
                <a:spcPts val="1600"/>
              </a:spcBef>
              <a:spcAft>
                <a:spcPts val="0"/>
              </a:spcAft>
              <a:buClr>
                <a:schemeClr val="dk2"/>
              </a:buClr>
              <a:buSzPts val="1100"/>
              <a:buFont typeface="Arial"/>
              <a:buNone/>
            </a:pPr>
            <a:r>
              <a:rPr lang="en" sz="1800">
                <a:solidFill>
                  <a:srgbClr val="000000"/>
                </a:solidFill>
              </a:rPr>
              <a:t>When we get people to pay attention, we help them make a decision</a:t>
            </a:r>
            <a:endParaRPr sz="18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0">
                                            <p:txEl>
                                              <p:pRg st="0" end="0"/>
                                            </p:txEl>
                                          </p:spTgt>
                                        </p:tgtEl>
                                        <p:attrNameLst>
                                          <p:attrName>style.visibility</p:attrName>
                                        </p:attrNameLst>
                                      </p:cBhvr>
                                      <p:to>
                                        <p:strVal val="visible"/>
                                      </p:to>
                                    </p:set>
                                    <p:animEffect transition="in" filter="fade">
                                      <p:cBhvr>
                                        <p:cTn id="7" dur="1"/>
                                        <p:tgtEl>
                                          <p:spTgt spid="1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0">
                                            <p:txEl>
                                              <p:pRg st="1" end="1"/>
                                            </p:txEl>
                                          </p:spTgt>
                                        </p:tgtEl>
                                        <p:attrNameLst>
                                          <p:attrName>style.visibility</p:attrName>
                                        </p:attrNameLst>
                                      </p:cBhvr>
                                      <p:to>
                                        <p:strVal val="visible"/>
                                      </p:to>
                                    </p:set>
                                    <p:animEffect transition="in" filter="fade">
                                      <p:cBhvr>
                                        <p:cTn id="12" dur="1"/>
                                        <p:tgtEl>
                                          <p:spTgt spid="1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0">
                                            <p:txEl>
                                              <p:pRg st="2" end="2"/>
                                            </p:txEl>
                                          </p:spTgt>
                                        </p:tgtEl>
                                        <p:attrNameLst>
                                          <p:attrName>style.visibility</p:attrName>
                                        </p:attrNameLst>
                                      </p:cBhvr>
                                      <p:to>
                                        <p:strVal val="visible"/>
                                      </p:to>
                                    </p:set>
                                    <p:animEffect transition="in" filter="fade">
                                      <p:cBhvr>
                                        <p:cTn id="17" dur="1"/>
                                        <p:tgtEl>
                                          <p:spTgt spid="15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0">
                                            <p:txEl>
                                              <p:pRg st="3" end="3"/>
                                            </p:txEl>
                                          </p:spTgt>
                                        </p:tgtEl>
                                        <p:attrNameLst>
                                          <p:attrName>style.visibility</p:attrName>
                                        </p:attrNameLst>
                                      </p:cBhvr>
                                      <p:to>
                                        <p:strVal val="visible"/>
                                      </p:to>
                                    </p:set>
                                    <p:animEffect transition="in" filter="fade">
                                      <p:cBhvr>
                                        <p:cTn id="22" dur="1"/>
                                        <p:tgtEl>
                                          <p:spTgt spid="15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4"/>
        <p:cNvGrpSpPr/>
        <p:nvPr/>
      </p:nvGrpSpPr>
      <p:grpSpPr>
        <a:xfrm>
          <a:off x="0" y="0"/>
          <a:ext cx="0" cy="0"/>
          <a:chOff x="0" y="0"/>
          <a:chExt cx="0" cy="0"/>
        </a:xfrm>
      </p:grpSpPr>
      <p:sp>
        <p:nvSpPr>
          <p:cNvPr id="155" name="Google Shape;155;p33"/>
          <p:cNvSpPr txBox="1">
            <a:spLocks noGrp="1"/>
          </p:cNvSpPr>
          <p:nvPr>
            <p:ph type="subTitle" idx="1"/>
          </p:nvPr>
        </p:nvSpPr>
        <p:spPr>
          <a:xfrm>
            <a:off x="191850" y="631375"/>
            <a:ext cx="4175100" cy="4167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2100"/>
              <a:buNone/>
            </a:pPr>
            <a:r>
              <a:rPr lang="en" sz="3000" b="1">
                <a:solidFill>
                  <a:srgbClr val="5E0D8B"/>
                </a:solidFill>
              </a:rPr>
              <a:t>So how do we know what people pay attention to?</a:t>
            </a:r>
            <a:endParaRPr sz="3000" b="1">
              <a:solidFill>
                <a:srgbClr val="5E0D8B"/>
              </a:solidFill>
            </a:endParaRPr>
          </a:p>
          <a:p>
            <a:pPr marL="0" lvl="0" indent="0" algn="l" rtl="0">
              <a:lnSpc>
                <a:spcPct val="115000"/>
              </a:lnSpc>
              <a:spcBef>
                <a:spcPts val="0"/>
              </a:spcBef>
              <a:spcAft>
                <a:spcPts val="0"/>
              </a:spcAft>
              <a:buSzPts val="2100"/>
              <a:buNone/>
            </a:pPr>
            <a:endParaRPr sz="3000" b="1">
              <a:solidFill>
                <a:srgbClr val="5E0D8B"/>
              </a:solidFill>
            </a:endParaRPr>
          </a:p>
          <a:p>
            <a:pPr marL="0" lvl="0" indent="0" algn="l" rtl="0">
              <a:lnSpc>
                <a:spcPct val="115000"/>
              </a:lnSpc>
              <a:spcBef>
                <a:spcPts val="0"/>
              </a:spcBef>
              <a:spcAft>
                <a:spcPts val="0"/>
              </a:spcAft>
              <a:buSzPts val="2100"/>
              <a:buNone/>
            </a:pPr>
            <a:r>
              <a:rPr lang="en" sz="1800">
                <a:solidFill>
                  <a:schemeClr val="dk2"/>
                </a:solidFill>
              </a:rPr>
              <a:t>By being clear on who we are speaking to, but understanding our ideal client and what they need and what they are looking for.</a:t>
            </a:r>
            <a:endParaRPr sz="1800">
              <a:solidFill>
                <a:schemeClr val="dk2"/>
              </a:solidFill>
            </a:endParaRPr>
          </a:p>
          <a:p>
            <a:pPr marL="0" lvl="0" indent="0" algn="l" rtl="0">
              <a:lnSpc>
                <a:spcPct val="115000"/>
              </a:lnSpc>
              <a:spcBef>
                <a:spcPts val="0"/>
              </a:spcBef>
              <a:spcAft>
                <a:spcPts val="0"/>
              </a:spcAft>
              <a:buSzPts val="2100"/>
              <a:buNone/>
            </a:pPr>
            <a:endParaRPr sz="1800">
              <a:solidFill>
                <a:schemeClr val="dk2"/>
              </a:solidFill>
            </a:endParaRPr>
          </a:p>
          <a:p>
            <a:pPr marL="0" lvl="0" indent="0" algn="l" rtl="0">
              <a:lnSpc>
                <a:spcPct val="115000"/>
              </a:lnSpc>
              <a:spcBef>
                <a:spcPts val="0"/>
              </a:spcBef>
              <a:spcAft>
                <a:spcPts val="0"/>
              </a:spcAft>
              <a:buSzPts val="2100"/>
              <a:buNone/>
            </a:pPr>
            <a:r>
              <a:rPr lang="en" sz="1800">
                <a:solidFill>
                  <a:schemeClr val="dk2"/>
                </a:solidFill>
              </a:rPr>
              <a:t>Right People - Right Circumstance</a:t>
            </a:r>
            <a:endParaRPr sz="1800">
              <a:solidFill>
                <a:srgbClr val="191919"/>
              </a:solidFill>
            </a:endParaRPr>
          </a:p>
        </p:txBody>
      </p:sp>
      <p:pic>
        <p:nvPicPr>
          <p:cNvPr id="156" name="Google Shape;156;p33"/>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4488725" y="0"/>
            <a:ext cx="4655274" cy="514350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lum">
  <a:themeElements>
    <a:clrScheme name="Plum">
      <a:dk1>
        <a:srgbClr val="611BB8"/>
      </a:dk1>
      <a:lt1>
        <a:srgbClr val="FFFFFF"/>
      </a:lt1>
      <a:dk2>
        <a:srgbClr val="000000"/>
      </a:dk2>
      <a:lt2>
        <a:srgbClr val="7F7F7F"/>
      </a:lt2>
      <a:accent1>
        <a:srgbClr val="333333"/>
      </a:accent1>
      <a:accent2>
        <a:srgbClr val="5E2B97"/>
      </a:accent2>
      <a:accent3>
        <a:srgbClr val="7E57C2"/>
      </a:accent3>
      <a:accent4>
        <a:srgbClr val="C77025"/>
      </a:accent4>
      <a:accent5>
        <a:srgbClr val="009688"/>
      </a:accent5>
      <a:accent6>
        <a:srgbClr val="FFD600"/>
      </a:accent6>
      <a:hlink>
        <a:srgbClr val="009688"/>
      </a:hlink>
      <a:folHlink>
        <a:srgbClr val="00968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2247</Words>
  <Application>Microsoft Macintosh PowerPoint</Application>
  <PresentationFormat>On-screen Show (16:9)</PresentationFormat>
  <Paragraphs>159</Paragraphs>
  <Slides>27</Slides>
  <Notes>27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27</vt:i4>
      </vt:variant>
    </vt:vector>
  </HeadingPairs>
  <TitlesOfParts>
    <vt:vector size="32" baseType="lpstr">
      <vt:lpstr>Arial</vt:lpstr>
      <vt:lpstr>Source Sans Pro</vt:lpstr>
      <vt:lpstr>Lato</vt:lpstr>
      <vt:lpstr>Simple Light</vt:lpstr>
      <vt:lpstr>Plum</vt:lpstr>
      <vt:lpstr>Funnels &amp; Lead Generation</vt:lpstr>
      <vt:lpstr>Who am I &amp; Welcome</vt:lpstr>
      <vt:lpstr>What this Webinar will cover</vt:lpstr>
      <vt:lpstr>What is a Funnel?</vt:lpstr>
      <vt:lpstr>What is a funnel?</vt:lpstr>
      <vt:lpstr>What’s Content Marketing</vt:lpstr>
      <vt:lpstr>PowerPoint Presentation</vt:lpstr>
      <vt:lpstr>PowerPoint Presentation</vt:lpstr>
      <vt:lpstr>PowerPoint Presentation</vt:lpstr>
      <vt:lpstr>Who are your target clients?</vt:lpstr>
      <vt:lpstr>Understanding your ideal customer</vt:lpstr>
      <vt:lpstr>When we solely rely on referrals for work  We can lose sight of who are targeting</vt:lpstr>
      <vt:lpstr>Questions you need to answer</vt:lpstr>
      <vt:lpstr>Customer Segments or Personas</vt:lpstr>
      <vt:lpstr>Understanding Traffic</vt:lpstr>
      <vt:lpstr>Track where you are right now</vt:lpstr>
      <vt:lpstr>PowerPoint Presentation</vt:lpstr>
      <vt:lpstr>PowerPoint Presentation</vt:lpstr>
      <vt:lpstr>PowerPoint Presentation</vt:lpstr>
      <vt:lpstr>PowerPoint Presentation</vt:lpstr>
      <vt:lpstr>Events inside Google Analytics</vt:lpstr>
      <vt:lpstr>Where are they coming from?</vt:lpstr>
      <vt:lpstr>Crafting a Campaign</vt:lpstr>
      <vt:lpstr>Why isn’t this easier?</vt:lpstr>
      <vt:lpstr>PowerPoint Presentation</vt:lpstr>
      <vt:lpstr>PowerPoint Presentation</vt:lpstr>
      <vt:lpstr>Content for your Funnel!</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Funnels &amp; Lead Generation</dc:title>
  <cp:lastModifiedBy>Microsoft Office User</cp:lastModifiedBy>
  <cp:revision>1</cp:revision>
  <dcterms:modified xsi:type="dcterms:W3CDTF">2021-07-30T04:32:26Z</dcterms:modified>
</cp:coreProperties>
</file>